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Lst>
  <p:notesMasterIdLst>
    <p:notesMasterId r:id="rId36"/>
  </p:notesMasterIdLst>
  <p:handoutMasterIdLst>
    <p:handoutMasterId r:id="rId37"/>
  </p:handoutMasterIdLst>
  <p:sldIdLst>
    <p:sldId id="256" r:id="rId2"/>
    <p:sldId id="257" r:id="rId3"/>
    <p:sldId id="306" r:id="rId4"/>
    <p:sldId id="299" r:id="rId5"/>
    <p:sldId id="296" r:id="rId6"/>
    <p:sldId id="305" r:id="rId7"/>
    <p:sldId id="307" r:id="rId8"/>
    <p:sldId id="311" r:id="rId9"/>
    <p:sldId id="312" r:id="rId10"/>
    <p:sldId id="314" r:id="rId11"/>
    <p:sldId id="315" r:id="rId12"/>
    <p:sldId id="316" r:id="rId13"/>
    <p:sldId id="258" r:id="rId14"/>
    <p:sldId id="259" r:id="rId15"/>
    <p:sldId id="260" r:id="rId16"/>
    <p:sldId id="261" r:id="rId17"/>
    <p:sldId id="263" r:id="rId18"/>
    <p:sldId id="317" r:id="rId19"/>
    <p:sldId id="268" r:id="rId20"/>
    <p:sldId id="272" r:id="rId21"/>
    <p:sldId id="270" r:id="rId22"/>
    <p:sldId id="273" r:id="rId23"/>
    <p:sldId id="274" r:id="rId24"/>
    <p:sldId id="324" r:id="rId25"/>
    <p:sldId id="327" r:id="rId26"/>
    <p:sldId id="325" r:id="rId27"/>
    <p:sldId id="328" r:id="rId28"/>
    <p:sldId id="326" r:id="rId29"/>
    <p:sldId id="288" r:id="rId30"/>
    <p:sldId id="304" r:id="rId31"/>
    <p:sldId id="319" r:id="rId32"/>
    <p:sldId id="320" r:id="rId33"/>
    <p:sldId id="321" r:id="rId34"/>
    <p:sldId id="322" r:id="rId35"/>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Microsoft Office" initials="UMO" lastIdx="1" clrIdx="0">
    <p:extLst>
      <p:ext uri="{19B8F6BF-5375-455C-9EA6-DF929625EA0E}">
        <p15:presenceInfo xmlns:p15="http://schemas.microsoft.com/office/powerpoint/2012/main" userId="Utilisateur Microsoft Off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17"/>
    <p:restoredTop sz="86438"/>
  </p:normalViewPr>
  <p:slideViewPr>
    <p:cSldViewPr snapToGrid="0" snapToObjects="1">
      <p:cViewPr varScale="1">
        <p:scale>
          <a:sx n="99" d="100"/>
          <a:sy n="99" d="100"/>
        </p:scale>
        <p:origin x="45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6-07T14:34:40.937" idx="1">
    <p:pos x="298" y="-539"/>
    <p:text/>
    <p:extLst>
      <p:ext uri="{C676402C-5697-4E1C-873F-D02D1690AC5C}">
        <p15:threadingInfo xmlns:p15="http://schemas.microsoft.com/office/powerpoint/2012/main" timeZoneBias="240"/>
      </p:ext>
    </p:extLst>
  </p:cm>
</p:cmLst>
</file>

<file path=ppt/diagrams/_rels/data4.xml.rels><?xml version="1.0" encoding="UTF-8" standalone="yes"?>
<Relationships xmlns="http://schemas.openxmlformats.org/package/2006/relationships"><Relationship Id="rId1" Type="http://schemas.openxmlformats.org/officeDocument/2006/relationships/image" Target="../media/image11.JPG"/></Relationships>
</file>

<file path=ppt/diagrams/_rels/drawing4.xml.rels><?xml version="1.0" encoding="UTF-8" standalone="yes"?>
<Relationships xmlns="http://schemas.openxmlformats.org/package/2006/relationships"><Relationship Id="rId1"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0E137-DA70-E440-BC5D-039A78BC54AB}"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fr-FR"/>
        </a:p>
      </dgm:t>
    </dgm:pt>
    <dgm:pt modelId="{942A758A-998A-F34A-9B93-4AEF08F33692}">
      <dgm:prSet phldrT="[Texte]"/>
      <dgm:spPr>
        <a:solidFill>
          <a:srgbClr val="002060"/>
        </a:solidFill>
      </dgm:spPr>
      <dgm:t>
        <a:bodyPr/>
        <a:lstStyle/>
        <a:p>
          <a:r>
            <a:rPr lang="fr-FR" dirty="0"/>
            <a:t>Élémentaire</a:t>
          </a:r>
        </a:p>
        <a:p>
          <a:r>
            <a:rPr lang="fr-FR" dirty="0"/>
            <a:t>Maternelle-</a:t>
          </a:r>
        </a:p>
        <a:p>
          <a:r>
            <a:rPr lang="fr-FR" dirty="0"/>
            <a:t>6</a:t>
          </a:r>
          <a:r>
            <a:rPr lang="fr-FR" baseline="30000" dirty="0"/>
            <a:t>ème</a:t>
          </a:r>
          <a:r>
            <a:rPr lang="fr-FR" dirty="0"/>
            <a:t> année</a:t>
          </a:r>
        </a:p>
      </dgm:t>
    </dgm:pt>
    <dgm:pt modelId="{C9CC9A7E-B60A-BC41-8841-1B032D1B3B93}" type="parTrans" cxnId="{374E4B63-C57C-6E4D-85CB-FEF0432F456A}">
      <dgm:prSet/>
      <dgm:spPr/>
      <dgm:t>
        <a:bodyPr/>
        <a:lstStyle/>
        <a:p>
          <a:endParaRPr lang="fr-FR"/>
        </a:p>
      </dgm:t>
    </dgm:pt>
    <dgm:pt modelId="{A3BFCC6E-A576-1347-995A-F6B60F67F188}" type="sibTrans" cxnId="{374E4B63-C57C-6E4D-85CB-FEF0432F456A}">
      <dgm:prSet/>
      <dgm:spPr/>
      <dgm:t>
        <a:bodyPr/>
        <a:lstStyle/>
        <a:p>
          <a:endParaRPr lang="fr-FR"/>
        </a:p>
      </dgm:t>
    </dgm:pt>
    <dgm:pt modelId="{1BA7C60E-5D4D-5145-B885-BC69EFC42E8C}">
      <dgm:prSet phldrT="[Texte]"/>
      <dgm:spPr>
        <a:solidFill>
          <a:srgbClr val="002060"/>
        </a:solidFill>
      </dgm:spPr>
      <dgm:t>
        <a:bodyPr/>
        <a:lstStyle/>
        <a:p>
          <a:r>
            <a:rPr lang="fr-FR" dirty="0"/>
            <a:t>Élémentaire</a:t>
          </a:r>
        </a:p>
        <a:p>
          <a:r>
            <a:rPr lang="fr-FR" i="1" dirty="0"/>
            <a:t>Intermédiaire</a:t>
          </a:r>
        </a:p>
        <a:p>
          <a:r>
            <a:rPr lang="fr-FR" dirty="0"/>
            <a:t>7-8</a:t>
          </a:r>
          <a:r>
            <a:rPr lang="fr-FR" baseline="30000" dirty="0"/>
            <a:t>ème</a:t>
          </a:r>
          <a:r>
            <a:rPr lang="fr-FR" dirty="0"/>
            <a:t> année</a:t>
          </a:r>
        </a:p>
      </dgm:t>
    </dgm:pt>
    <dgm:pt modelId="{5A882274-DC90-8A42-A1C7-48EB721246A9}" type="parTrans" cxnId="{86D9FCF0-5AFB-EF46-9CB8-C078E298A44E}">
      <dgm:prSet/>
      <dgm:spPr/>
      <dgm:t>
        <a:bodyPr/>
        <a:lstStyle/>
        <a:p>
          <a:endParaRPr lang="fr-FR"/>
        </a:p>
      </dgm:t>
    </dgm:pt>
    <dgm:pt modelId="{647E052F-CD98-6141-89D5-1763BDCD6A66}" type="sibTrans" cxnId="{86D9FCF0-5AFB-EF46-9CB8-C078E298A44E}">
      <dgm:prSet/>
      <dgm:spPr/>
      <dgm:t>
        <a:bodyPr/>
        <a:lstStyle/>
        <a:p>
          <a:endParaRPr lang="fr-FR"/>
        </a:p>
      </dgm:t>
    </dgm:pt>
    <dgm:pt modelId="{15F8B6E8-B5D8-B047-87C4-BDD8798C5084}">
      <dgm:prSet phldrT="[Texte]"/>
      <dgm:spPr>
        <a:solidFill>
          <a:srgbClr val="002060"/>
        </a:solidFill>
      </dgm:spPr>
      <dgm:t>
        <a:bodyPr/>
        <a:lstStyle/>
        <a:p>
          <a:r>
            <a:rPr lang="fr-FR" dirty="0"/>
            <a:t>Secondaire</a:t>
          </a:r>
        </a:p>
        <a:p>
          <a:endParaRPr lang="fr-FR" dirty="0"/>
        </a:p>
        <a:p>
          <a:r>
            <a:rPr lang="fr-FR" dirty="0"/>
            <a:t>9-12</a:t>
          </a:r>
          <a:r>
            <a:rPr lang="fr-FR" baseline="30000" dirty="0"/>
            <a:t>ème</a:t>
          </a:r>
          <a:r>
            <a:rPr lang="fr-FR" dirty="0"/>
            <a:t> année</a:t>
          </a:r>
        </a:p>
      </dgm:t>
    </dgm:pt>
    <dgm:pt modelId="{4CBAEC6C-16AA-E54D-BEA2-8AFB79230792}" type="parTrans" cxnId="{F455034C-BB46-2C4D-B5C0-EA2CD109A06F}">
      <dgm:prSet/>
      <dgm:spPr/>
      <dgm:t>
        <a:bodyPr/>
        <a:lstStyle/>
        <a:p>
          <a:endParaRPr lang="fr-FR"/>
        </a:p>
      </dgm:t>
    </dgm:pt>
    <dgm:pt modelId="{FB62A617-95F2-174C-94CE-87DB5ECBF202}" type="sibTrans" cxnId="{F455034C-BB46-2C4D-B5C0-EA2CD109A06F}">
      <dgm:prSet/>
      <dgm:spPr/>
      <dgm:t>
        <a:bodyPr/>
        <a:lstStyle/>
        <a:p>
          <a:endParaRPr lang="fr-FR"/>
        </a:p>
      </dgm:t>
    </dgm:pt>
    <dgm:pt modelId="{C25CD4C6-2B96-B34A-9592-8AD039067078}" type="pres">
      <dgm:prSet presAssocID="{4310E137-DA70-E440-BC5D-039A78BC54AB}" presName="Name0" presStyleCnt="0">
        <dgm:presLayoutVars>
          <dgm:dir/>
          <dgm:resizeHandles val="exact"/>
        </dgm:presLayoutVars>
      </dgm:prSet>
      <dgm:spPr/>
      <dgm:t>
        <a:bodyPr/>
        <a:lstStyle/>
        <a:p>
          <a:endParaRPr lang="fr-FR"/>
        </a:p>
      </dgm:t>
    </dgm:pt>
    <dgm:pt modelId="{2B01693B-6EFE-2544-B409-2543BD96664D}" type="pres">
      <dgm:prSet presAssocID="{942A758A-998A-F34A-9B93-4AEF08F33692}" presName="parTxOnly" presStyleLbl="node1" presStyleIdx="0" presStyleCnt="3">
        <dgm:presLayoutVars>
          <dgm:bulletEnabled val="1"/>
        </dgm:presLayoutVars>
      </dgm:prSet>
      <dgm:spPr/>
      <dgm:t>
        <a:bodyPr/>
        <a:lstStyle/>
        <a:p>
          <a:endParaRPr lang="fr-FR"/>
        </a:p>
      </dgm:t>
    </dgm:pt>
    <dgm:pt modelId="{DF88B724-3CCF-9F4B-8D7B-802BB2BA8F3C}" type="pres">
      <dgm:prSet presAssocID="{A3BFCC6E-A576-1347-995A-F6B60F67F188}" presName="parSpace" presStyleCnt="0"/>
      <dgm:spPr/>
    </dgm:pt>
    <dgm:pt modelId="{381FE3DC-C3A4-E84E-BB9D-F3C814FD9A95}" type="pres">
      <dgm:prSet presAssocID="{1BA7C60E-5D4D-5145-B885-BC69EFC42E8C}" presName="parTxOnly" presStyleLbl="node1" presStyleIdx="1" presStyleCnt="3" custScaleX="103471">
        <dgm:presLayoutVars>
          <dgm:bulletEnabled val="1"/>
        </dgm:presLayoutVars>
      </dgm:prSet>
      <dgm:spPr/>
      <dgm:t>
        <a:bodyPr/>
        <a:lstStyle/>
        <a:p>
          <a:endParaRPr lang="fr-FR"/>
        </a:p>
      </dgm:t>
    </dgm:pt>
    <dgm:pt modelId="{8ECD9FF1-0F70-1B46-89A9-ED12508CE6F3}" type="pres">
      <dgm:prSet presAssocID="{647E052F-CD98-6141-89D5-1763BDCD6A66}" presName="parSpace" presStyleCnt="0"/>
      <dgm:spPr/>
    </dgm:pt>
    <dgm:pt modelId="{EDE02A0A-367C-2B43-BDBD-CEE6CDFDEA87}" type="pres">
      <dgm:prSet presAssocID="{15F8B6E8-B5D8-B047-87C4-BDD8798C5084}" presName="parTxOnly" presStyleLbl="node1" presStyleIdx="2" presStyleCnt="3">
        <dgm:presLayoutVars>
          <dgm:bulletEnabled val="1"/>
        </dgm:presLayoutVars>
      </dgm:prSet>
      <dgm:spPr/>
      <dgm:t>
        <a:bodyPr/>
        <a:lstStyle/>
        <a:p>
          <a:endParaRPr lang="fr-FR"/>
        </a:p>
      </dgm:t>
    </dgm:pt>
  </dgm:ptLst>
  <dgm:cxnLst>
    <dgm:cxn modelId="{08292F64-5471-C145-A4CE-5D7E047C4E3A}" type="presOf" srcId="{15F8B6E8-B5D8-B047-87C4-BDD8798C5084}" destId="{EDE02A0A-367C-2B43-BDBD-CEE6CDFDEA87}" srcOrd="0" destOrd="0" presId="urn:microsoft.com/office/officeart/2005/8/layout/hChevron3"/>
    <dgm:cxn modelId="{374E4B63-C57C-6E4D-85CB-FEF0432F456A}" srcId="{4310E137-DA70-E440-BC5D-039A78BC54AB}" destId="{942A758A-998A-F34A-9B93-4AEF08F33692}" srcOrd="0" destOrd="0" parTransId="{C9CC9A7E-B60A-BC41-8841-1B032D1B3B93}" sibTransId="{A3BFCC6E-A576-1347-995A-F6B60F67F188}"/>
    <dgm:cxn modelId="{AE3CD074-0AB1-544E-A1C8-A1B3BB4C27A3}" type="presOf" srcId="{942A758A-998A-F34A-9B93-4AEF08F33692}" destId="{2B01693B-6EFE-2544-B409-2543BD96664D}" srcOrd="0" destOrd="0" presId="urn:microsoft.com/office/officeart/2005/8/layout/hChevron3"/>
    <dgm:cxn modelId="{86D9FCF0-5AFB-EF46-9CB8-C078E298A44E}" srcId="{4310E137-DA70-E440-BC5D-039A78BC54AB}" destId="{1BA7C60E-5D4D-5145-B885-BC69EFC42E8C}" srcOrd="1" destOrd="0" parTransId="{5A882274-DC90-8A42-A1C7-48EB721246A9}" sibTransId="{647E052F-CD98-6141-89D5-1763BDCD6A66}"/>
    <dgm:cxn modelId="{F455034C-BB46-2C4D-B5C0-EA2CD109A06F}" srcId="{4310E137-DA70-E440-BC5D-039A78BC54AB}" destId="{15F8B6E8-B5D8-B047-87C4-BDD8798C5084}" srcOrd="2" destOrd="0" parTransId="{4CBAEC6C-16AA-E54D-BEA2-8AFB79230792}" sibTransId="{FB62A617-95F2-174C-94CE-87DB5ECBF202}"/>
    <dgm:cxn modelId="{802C795A-D8DF-C046-9C88-0EE46CEBCB8D}" type="presOf" srcId="{4310E137-DA70-E440-BC5D-039A78BC54AB}" destId="{C25CD4C6-2B96-B34A-9592-8AD039067078}" srcOrd="0" destOrd="0" presId="urn:microsoft.com/office/officeart/2005/8/layout/hChevron3"/>
    <dgm:cxn modelId="{3E8A6FBE-80C7-CB4A-A3BC-4C7ADAAEC3F7}" type="presOf" srcId="{1BA7C60E-5D4D-5145-B885-BC69EFC42E8C}" destId="{381FE3DC-C3A4-E84E-BB9D-F3C814FD9A95}" srcOrd="0" destOrd="0" presId="urn:microsoft.com/office/officeart/2005/8/layout/hChevron3"/>
    <dgm:cxn modelId="{2ED0DD4A-8162-5845-AEB1-C5E6AB39380E}" type="presParOf" srcId="{C25CD4C6-2B96-B34A-9592-8AD039067078}" destId="{2B01693B-6EFE-2544-B409-2543BD96664D}" srcOrd="0" destOrd="0" presId="urn:microsoft.com/office/officeart/2005/8/layout/hChevron3"/>
    <dgm:cxn modelId="{90D0AA16-8A3F-F84E-8775-DE8EB8FB6FC9}" type="presParOf" srcId="{C25CD4C6-2B96-B34A-9592-8AD039067078}" destId="{DF88B724-3CCF-9F4B-8D7B-802BB2BA8F3C}" srcOrd="1" destOrd="0" presId="urn:microsoft.com/office/officeart/2005/8/layout/hChevron3"/>
    <dgm:cxn modelId="{3DA2F669-2B43-974B-A394-EE2A45B53995}" type="presParOf" srcId="{C25CD4C6-2B96-B34A-9592-8AD039067078}" destId="{381FE3DC-C3A4-E84E-BB9D-F3C814FD9A95}" srcOrd="2" destOrd="0" presId="urn:microsoft.com/office/officeart/2005/8/layout/hChevron3"/>
    <dgm:cxn modelId="{08EFB1B4-3F01-3940-8555-0353CC48C072}" type="presParOf" srcId="{C25CD4C6-2B96-B34A-9592-8AD039067078}" destId="{8ECD9FF1-0F70-1B46-89A9-ED12508CE6F3}" srcOrd="3" destOrd="0" presId="urn:microsoft.com/office/officeart/2005/8/layout/hChevron3"/>
    <dgm:cxn modelId="{1D0BA68C-E8D6-0D46-A90C-372F518EA590}" type="presParOf" srcId="{C25CD4C6-2B96-B34A-9592-8AD039067078}" destId="{EDE02A0A-367C-2B43-BDBD-CEE6CDFDEA87}"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5FF97E-2E9A-BC41-AEF4-C09CFE6AAB0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fr-FR"/>
        </a:p>
      </dgm:t>
    </dgm:pt>
    <dgm:pt modelId="{EB7FBC43-2794-4C4E-A9C5-077790F79088}">
      <dgm:prSet phldrT="[Texte]" custT="1"/>
      <dgm:spPr>
        <a:solidFill>
          <a:schemeClr val="accent2">
            <a:lumMod val="75000"/>
          </a:schemeClr>
        </a:solidFill>
      </dgm:spPr>
      <dgm:t>
        <a:bodyPr/>
        <a:lstStyle/>
        <a:p>
          <a:r>
            <a:rPr lang="fr-FR" sz="5400" dirty="0"/>
            <a:t>31</a:t>
          </a:r>
        </a:p>
      </dgm:t>
    </dgm:pt>
    <dgm:pt modelId="{1B36ED33-E26A-6D41-8FA9-9F36B06D6850}" type="parTrans" cxnId="{F6BB4095-FB5B-A343-A94E-BA7A1D5B12A7}">
      <dgm:prSet/>
      <dgm:spPr/>
      <dgm:t>
        <a:bodyPr/>
        <a:lstStyle/>
        <a:p>
          <a:endParaRPr lang="fr-FR"/>
        </a:p>
      </dgm:t>
    </dgm:pt>
    <dgm:pt modelId="{066C86E7-5ADF-6346-A962-18AD730FD33D}" type="sibTrans" cxnId="{F6BB4095-FB5B-A343-A94E-BA7A1D5B12A7}">
      <dgm:prSet/>
      <dgm:spPr/>
      <dgm:t>
        <a:bodyPr/>
        <a:lstStyle/>
        <a:p>
          <a:endParaRPr lang="fr-FR"/>
        </a:p>
      </dgm:t>
    </dgm:pt>
    <dgm:pt modelId="{2D8F683C-5499-B44F-BF0B-A1EED74B35DE}">
      <dgm:prSet phldrT="[Texte]" custT="1"/>
      <dgm:spPr>
        <a:solidFill>
          <a:schemeClr val="accent2">
            <a:lumMod val="75000"/>
          </a:schemeClr>
        </a:solidFill>
      </dgm:spPr>
      <dgm:t>
        <a:bodyPr/>
        <a:lstStyle/>
        <a:p>
          <a:r>
            <a:rPr lang="fr-FR" sz="5400" dirty="0"/>
            <a:t>4</a:t>
          </a:r>
        </a:p>
      </dgm:t>
    </dgm:pt>
    <dgm:pt modelId="{1E079013-A818-BE45-9774-79B234919AF5}" type="parTrans" cxnId="{4A5D5AE7-9AAE-7043-A3D7-33FFF2D9F0E8}">
      <dgm:prSet/>
      <dgm:spPr/>
      <dgm:t>
        <a:bodyPr/>
        <a:lstStyle/>
        <a:p>
          <a:endParaRPr lang="fr-FR"/>
        </a:p>
      </dgm:t>
    </dgm:pt>
    <dgm:pt modelId="{16540CF8-269F-CC4D-94BD-F47209E162B3}" type="sibTrans" cxnId="{4A5D5AE7-9AAE-7043-A3D7-33FFF2D9F0E8}">
      <dgm:prSet/>
      <dgm:spPr/>
      <dgm:t>
        <a:bodyPr/>
        <a:lstStyle/>
        <a:p>
          <a:endParaRPr lang="fr-FR"/>
        </a:p>
      </dgm:t>
    </dgm:pt>
    <dgm:pt modelId="{EA48BDC8-9973-1B4C-B718-A9468AA0990F}">
      <dgm:prSet phldrT="[Texte]" custT="1"/>
      <dgm:spPr>
        <a:solidFill>
          <a:schemeClr val="accent2">
            <a:lumMod val="75000"/>
          </a:schemeClr>
        </a:solidFill>
      </dgm:spPr>
      <dgm:t>
        <a:bodyPr/>
        <a:lstStyle/>
        <a:p>
          <a:r>
            <a:rPr lang="fr-FR" sz="5400" dirty="0"/>
            <a:t>29</a:t>
          </a:r>
          <a:r>
            <a:rPr lang="fr-FR" sz="6500" dirty="0"/>
            <a:t> </a:t>
          </a:r>
        </a:p>
      </dgm:t>
    </dgm:pt>
    <dgm:pt modelId="{F963B58F-64EC-F043-80B1-573777AC88AA}" type="parTrans" cxnId="{903CF7C4-DD54-0944-8E4F-016E050CAE7C}">
      <dgm:prSet/>
      <dgm:spPr/>
      <dgm:t>
        <a:bodyPr/>
        <a:lstStyle/>
        <a:p>
          <a:endParaRPr lang="fr-FR"/>
        </a:p>
      </dgm:t>
    </dgm:pt>
    <dgm:pt modelId="{E290DB87-157D-554D-9B33-230CDAF064F2}" type="sibTrans" cxnId="{903CF7C4-DD54-0944-8E4F-016E050CAE7C}">
      <dgm:prSet/>
      <dgm:spPr/>
      <dgm:t>
        <a:bodyPr/>
        <a:lstStyle/>
        <a:p>
          <a:endParaRPr lang="fr-FR"/>
        </a:p>
      </dgm:t>
    </dgm:pt>
    <dgm:pt modelId="{5C5D0329-C8A1-484A-A5DA-E72AA9658725}">
      <dgm:prSet phldrT="[Texte]" custT="1"/>
      <dgm:spPr>
        <a:solidFill>
          <a:schemeClr val="accent2">
            <a:lumMod val="75000"/>
          </a:schemeClr>
        </a:solidFill>
      </dgm:spPr>
      <dgm:t>
        <a:bodyPr/>
        <a:lstStyle/>
        <a:p>
          <a:r>
            <a:rPr lang="fr-FR" sz="5400" dirty="0"/>
            <a:t>8</a:t>
          </a:r>
        </a:p>
      </dgm:t>
    </dgm:pt>
    <dgm:pt modelId="{54838C6C-9863-504E-AF98-D3C093B854FB}" type="parTrans" cxnId="{212AF3E2-B8F6-BA40-8151-4343E5368EF5}">
      <dgm:prSet/>
      <dgm:spPr/>
      <dgm:t>
        <a:bodyPr/>
        <a:lstStyle/>
        <a:p>
          <a:endParaRPr lang="fr-FR"/>
        </a:p>
      </dgm:t>
    </dgm:pt>
    <dgm:pt modelId="{0055383C-B62F-154B-8AF9-1CD659267D09}" type="sibTrans" cxnId="{212AF3E2-B8F6-BA40-8151-4343E5368EF5}">
      <dgm:prSet/>
      <dgm:spPr/>
      <dgm:t>
        <a:bodyPr/>
        <a:lstStyle/>
        <a:p>
          <a:endParaRPr lang="fr-FR"/>
        </a:p>
      </dgm:t>
    </dgm:pt>
    <dgm:pt modelId="{1F8B5C29-1D50-AE4E-AD37-B328E1738820}" type="pres">
      <dgm:prSet presAssocID="{C75FF97E-2E9A-BC41-AEF4-C09CFE6AAB07}" presName="matrix" presStyleCnt="0">
        <dgm:presLayoutVars>
          <dgm:chMax val="1"/>
          <dgm:dir/>
          <dgm:resizeHandles val="exact"/>
        </dgm:presLayoutVars>
      </dgm:prSet>
      <dgm:spPr/>
      <dgm:t>
        <a:bodyPr/>
        <a:lstStyle/>
        <a:p>
          <a:endParaRPr lang="fr-FR"/>
        </a:p>
      </dgm:t>
    </dgm:pt>
    <dgm:pt modelId="{884D7BA5-B239-AA4A-B6ED-C5B596F23F5F}" type="pres">
      <dgm:prSet presAssocID="{C75FF97E-2E9A-BC41-AEF4-C09CFE6AAB07}" presName="diamond" presStyleLbl="bgShp" presStyleIdx="0" presStyleCnt="1" custScaleX="119616" custLinFactNeighborX="288" custLinFactNeighborY="1898"/>
      <dgm:spPr>
        <a:solidFill>
          <a:srgbClr val="002060"/>
        </a:solidFill>
      </dgm:spPr>
      <dgm:t>
        <a:bodyPr/>
        <a:lstStyle/>
        <a:p>
          <a:endParaRPr lang="fr-FR"/>
        </a:p>
      </dgm:t>
    </dgm:pt>
    <dgm:pt modelId="{9EE1F113-D4F6-BD42-862C-2D88EC8E3818}" type="pres">
      <dgm:prSet presAssocID="{C75FF97E-2E9A-BC41-AEF4-C09CFE6AAB07}" presName="quad1" presStyleLbl="node1" presStyleIdx="0" presStyleCnt="4" custScaleX="77218" custScaleY="74375" custLinFactNeighborX="-14300" custLinFactNeighborY="-11243">
        <dgm:presLayoutVars>
          <dgm:chMax val="0"/>
          <dgm:chPref val="0"/>
          <dgm:bulletEnabled val="1"/>
        </dgm:presLayoutVars>
      </dgm:prSet>
      <dgm:spPr/>
      <dgm:t>
        <a:bodyPr/>
        <a:lstStyle/>
        <a:p>
          <a:endParaRPr lang="fr-FR"/>
        </a:p>
      </dgm:t>
    </dgm:pt>
    <dgm:pt modelId="{1F6CC57E-2F94-E648-8E9F-DF3C06BDD8ED}" type="pres">
      <dgm:prSet presAssocID="{C75FF97E-2E9A-BC41-AEF4-C09CFE6AAB07}" presName="quad2" presStyleLbl="node1" presStyleIdx="1" presStyleCnt="4" custScaleX="79192" custScaleY="73960" custLinFactNeighborX="16765" custLinFactNeighborY="-10116">
        <dgm:presLayoutVars>
          <dgm:chMax val="0"/>
          <dgm:chPref val="0"/>
          <dgm:bulletEnabled val="1"/>
        </dgm:presLayoutVars>
      </dgm:prSet>
      <dgm:spPr/>
      <dgm:t>
        <a:bodyPr/>
        <a:lstStyle/>
        <a:p>
          <a:endParaRPr lang="fr-FR"/>
        </a:p>
      </dgm:t>
    </dgm:pt>
    <dgm:pt modelId="{2D22FC28-2401-3A4A-8463-C5DE319507A0}" type="pres">
      <dgm:prSet presAssocID="{C75FF97E-2E9A-BC41-AEF4-C09CFE6AAB07}" presName="quad3" presStyleLbl="node1" presStyleIdx="2" presStyleCnt="4" custScaleX="77613" custScaleY="77969" custLinFactNeighborX="-11341" custLinFactNeighborY="2299">
        <dgm:presLayoutVars>
          <dgm:chMax val="0"/>
          <dgm:chPref val="0"/>
          <dgm:bulletEnabled val="1"/>
        </dgm:presLayoutVars>
      </dgm:prSet>
      <dgm:spPr/>
      <dgm:t>
        <a:bodyPr/>
        <a:lstStyle/>
        <a:p>
          <a:endParaRPr lang="fr-FR"/>
        </a:p>
      </dgm:t>
    </dgm:pt>
    <dgm:pt modelId="{1C931C4C-7801-7E4B-AE40-1E345C702308}" type="pres">
      <dgm:prSet presAssocID="{C75FF97E-2E9A-BC41-AEF4-C09CFE6AAB07}" presName="quad4" presStyleLbl="node1" presStyleIdx="3" presStyleCnt="4" custScaleX="78204" custScaleY="77969" custLinFactNeighborX="15521" custLinFactNeighborY="2683">
        <dgm:presLayoutVars>
          <dgm:chMax val="0"/>
          <dgm:chPref val="0"/>
          <dgm:bulletEnabled val="1"/>
        </dgm:presLayoutVars>
      </dgm:prSet>
      <dgm:spPr/>
      <dgm:t>
        <a:bodyPr/>
        <a:lstStyle/>
        <a:p>
          <a:endParaRPr lang="fr-FR"/>
        </a:p>
      </dgm:t>
    </dgm:pt>
  </dgm:ptLst>
  <dgm:cxnLst>
    <dgm:cxn modelId="{360FEAD4-FA6D-D845-9A65-553D73E73A5B}" type="presOf" srcId="{2D8F683C-5499-B44F-BF0B-A1EED74B35DE}" destId="{1F6CC57E-2F94-E648-8E9F-DF3C06BDD8ED}" srcOrd="0" destOrd="0" presId="urn:microsoft.com/office/officeart/2005/8/layout/matrix3"/>
    <dgm:cxn modelId="{9EF0922B-AC22-0F49-A3F6-867B6D1B6B23}" type="presOf" srcId="{C75FF97E-2E9A-BC41-AEF4-C09CFE6AAB07}" destId="{1F8B5C29-1D50-AE4E-AD37-B328E1738820}" srcOrd="0" destOrd="0" presId="urn:microsoft.com/office/officeart/2005/8/layout/matrix3"/>
    <dgm:cxn modelId="{903CF7C4-DD54-0944-8E4F-016E050CAE7C}" srcId="{C75FF97E-2E9A-BC41-AEF4-C09CFE6AAB07}" destId="{EA48BDC8-9973-1B4C-B718-A9468AA0990F}" srcOrd="2" destOrd="0" parTransId="{F963B58F-64EC-F043-80B1-573777AC88AA}" sibTransId="{E290DB87-157D-554D-9B33-230CDAF064F2}"/>
    <dgm:cxn modelId="{0FCCF1FD-A4F9-0546-8A94-910DB9658888}" type="presOf" srcId="{EA48BDC8-9973-1B4C-B718-A9468AA0990F}" destId="{2D22FC28-2401-3A4A-8463-C5DE319507A0}" srcOrd="0" destOrd="0" presId="urn:microsoft.com/office/officeart/2005/8/layout/matrix3"/>
    <dgm:cxn modelId="{F226468C-1750-5847-A1C3-91887ED4824F}" type="presOf" srcId="{5C5D0329-C8A1-484A-A5DA-E72AA9658725}" destId="{1C931C4C-7801-7E4B-AE40-1E345C702308}" srcOrd="0" destOrd="0" presId="urn:microsoft.com/office/officeart/2005/8/layout/matrix3"/>
    <dgm:cxn modelId="{4A5D5AE7-9AAE-7043-A3D7-33FFF2D9F0E8}" srcId="{C75FF97E-2E9A-BC41-AEF4-C09CFE6AAB07}" destId="{2D8F683C-5499-B44F-BF0B-A1EED74B35DE}" srcOrd="1" destOrd="0" parTransId="{1E079013-A818-BE45-9774-79B234919AF5}" sibTransId="{16540CF8-269F-CC4D-94BD-F47209E162B3}"/>
    <dgm:cxn modelId="{212AF3E2-B8F6-BA40-8151-4343E5368EF5}" srcId="{C75FF97E-2E9A-BC41-AEF4-C09CFE6AAB07}" destId="{5C5D0329-C8A1-484A-A5DA-E72AA9658725}" srcOrd="3" destOrd="0" parTransId="{54838C6C-9863-504E-AF98-D3C093B854FB}" sibTransId="{0055383C-B62F-154B-8AF9-1CD659267D09}"/>
    <dgm:cxn modelId="{E9950C53-09E2-DA42-AC35-9B9D0E342DE4}" type="presOf" srcId="{EB7FBC43-2794-4C4E-A9C5-077790F79088}" destId="{9EE1F113-D4F6-BD42-862C-2D88EC8E3818}" srcOrd="0" destOrd="0" presId="urn:microsoft.com/office/officeart/2005/8/layout/matrix3"/>
    <dgm:cxn modelId="{F6BB4095-FB5B-A343-A94E-BA7A1D5B12A7}" srcId="{C75FF97E-2E9A-BC41-AEF4-C09CFE6AAB07}" destId="{EB7FBC43-2794-4C4E-A9C5-077790F79088}" srcOrd="0" destOrd="0" parTransId="{1B36ED33-E26A-6D41-8FA9-9F36B06D6850}" sibTransId="{066C86E7-5ADF-6346-A962-18AD730FD33D}"/>
    <dgm:cxn modelId="{A16A3A70-1116-1D45-A44A-A92E859E1754}" type="presParOf" srcId="{1F8B5C29-1D50-AE4E-AD37-B328E1738820}" destId="{884D7BA5-B239-AA4A-B6ED-C5B596F23F5F}" srcOrd="0" destOrd="0" presId="urn:microsoft.com/office/officeart/2005/8/layout/matrix3"/>
    <dgm:cxn modelId="{3F2F614C-13AD-5941-941C-64D31C733CD3}" type="presParOf" srcId="{1F8B5C29-1D50-AE4E-AD37-B328E1738820}" destId="{9EE1F113-D4F6-BD42-862C-2D88EC8E3818}" srcOrd="1" destOrd="0" presId="urn:microsoft.com/office/officeart/2005/8/layout/matrix3"/>
    <dgm:cxn modelId="{B4F98FF9-C4A7-494A-ACDE-8CA09F5CC90F}" type="presParOf" srcId="{1F8B5C29-1D50-AE4E-AD37-B328E1738820}" destId="{1F6CC57E-2F94-E648-8E9F-DF3C06BDD8ED}" srcOrd="2" destOrd="0" presId="urn:microsoft.com/office/officeart/2005/8/layout/matrix3"/>
    <dgm:cxn modelId="{765A2146-888D-4144-BFB9-B91DC8281F9E}" type="presParOf" srcId="{1F8B5C29-1D50-AE4E-AD37-B328E1738820}" destId="{2D22FC28-2401-3A4A-8463-C5DE319507A0}" srcOrd="3" destOrd="0" presId="urn:microsoft.com/office/officeart/2005/8/layout/matrix3"/>
    <dgm:cxn modelId="{3052258F-7E4A-E748-9C56-1044F6CC50C9}" type="presParOf" srcId="{1F8B5C29-1D50-AE4E-AD37-B328E1738820}" destId="{1C931C4C-7801-7E4B-AE40-1E345C70230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47E39C-B573-A44A-B61D-DC815C57DFA7}" type="doc">
      <dgm:prSet loTypeId="urn:microsoft.com/office/officeart/2005/8/layout/hProcess3" loCatId="" qsTypeId="urn:microsoft.com/office/officeart/2005/8/quickstyle/simple1" qsCatId="simple" csTypeId="urn:microsoft.com/office/officeart/2005/8/colors/accent1_2" csCatId="accent1" phldr="1"/>
      <dgm:spPr/>
    </dgm:pt>
    <dgm:pt modelId="{CF3FDC53-9CD8-7E4D-B34A-8B8574C9960D}">
      <dgm:prSet phldrT="[Texte]" custT="1"/>
      <dgm:spPr/>
      <dgm:t>
        <a:bodyPr/>
        <a:lstStyle/>
        <a:p>
          <a:r>
            <a:rPr lang="fr-FR" sz="2400" dirty="0">
              <a:solidFill>
                <a:schemeClr val="bg2"/>
              </a:solidFill>
            </a:rPr>
            <a:t>Apprentissage électronique</a:t>
          </a:r>
        </a:p>
      </dgm:t>
    </dgm:pt>
    <dgm:pt modelId="{7342D9F8-68DD-3749-8502-4A959EF32A65}" type="parTrans" cxnId="{088B89ED-55A9-DD49-BA50-E2DD640C933A}">
      <dgm:prSet/>
      <dgm:spPr/>
      <dgm:t>
        <a:bodyPr/>
        <a:lstStyle/>
        <a:p>
          <a:endParaRPr lang="fr-FR"/>
        </a:p>
      </dgm:t>
    </dgm:pt>
    <dgm:pt modelId="{51F01131-DA3E-9347-A0DA-A07F7784F22D}" type="sibTrans" cxnId="{088B89ED-55A9-DD49-BA50-E2DD640C933A}">
      <dgm:prSet/>
      <dgm:spPr/>
      <dgm:t>
        <a:bodyPr/>
        <a:lstStyle/>
        <a:p>
          <a:endParaRPr lang="fr-FR"/>
        </a:p>
      </dgm:t>
    </dgm:pt>
    <dgm:pt modelId="{D3FF578C-2675-E241-A469-7309975C978B}">
      <dgm:prSet phldrT="[Texte]" custT="1"/>
      <dgm:spPr/>
      <dgm:t>
        <a:bodyPr/>
        <a:lstStyle/>
        <a:p>
          <a:r>
            <a:rPr lang="fr-FR" sz="2400" dirty="0">
              <a:solidFill>
                <a:schemeClr val="bg2"/>
              </a:solidFill>
            </a:rPr>
            <a:t>Apprentissage</a:t>
          </a:r>
          <a:r>
            <a:rPr lang="fr-FR" sz="2400" dirty="0"/>
            <a:t> </a:t>
          </a:r>
          <a:r>
            <a:rPr lang="fr-FR" sz="2400" dirty="0">
              <a:solidFill>
                <a:schemeClr val="bg2"/>
              </a:solidFill>
            </a:rPr>
            <a:t>assisté par la technologie</a:t>
          </a:r>
        </a:p>
      </dgm:t>
    </dgm:pt>
    <dgm:pt modelId="{52DA6F04-B7E4-2E4D-8836-5D7D2D916FC4}" type="parTrans" cxnId="{D56F4C92-4432-9D45-A1FD-F93956335CDF}">
      <dgm:prSet/>
      <dgm:spPr/>
      <dgm:t>
        <a:bodyPr/>
        <a:lstStyle/>
        <a:p>
          <a:endParaRPr lang="fr-FR"/>
        </a:p>
      </dgm:t>
    </dgm:pt>
    <dgm:pt modelId="{6CF94ADA-E35C-464F-8D8A-9FAA45A678A2}" type="sibTrans" cxnId="{D56F4C92-4432-9D45-A1FD-F93956335CDF}">
      <dgm:prSet/>
      <dgm:spPr/>
      <dgm:t>
        <a:bodyPr/>
        <a:lstStyle/>
        <a:p>
          <a:endParaRPr lang="fr-FR"/>
        </a:p>
      </dgm:t>
    </dgm:pt>
    <dgm:pt modelId="{36FC2424-7FB6-4C4B-99E1-5C9A3AA71252}">
      <dgm:prSet phldrT="[Texte]" custT="1"/>
      <dgm:spPr/>
      <dgm:t>
        <a:bodyPr/>
        <a:lstStyle/>
        <a:p>
          <a:endParaRPr lang="fr-FR" sz="1800" dirty="0"/>
        </a:p>
        <a:p>
          <a:r>
            <a:rPr lang="fr-FR" sz="2400" dirty="0">
              <a:solidFill>
                <a:schemeClr val="bg2"/>
              </a:solidFill>
            </a:rPr>
            <a:t>Pédagogie redéfinie par la technologie</a:t>
          </a:r>
        </a:p>
        <a:p>
          <a:endParaRPr lang="fr-FR" sz="1800" dirty="0"/>
        </a:p>
      </dgm:t>
    </dgm:pt>
    <dgm:pt modelId="{C92A8301-66E7-3345-A6C5-4619546B017E}" type="parTrans" cxnId="{1ABE42F6-7F9C-7E4F-BEA7-8A7C3498D528}">
      <dgm:prSet/>
      <dgm:spPr/>
      <dgm:t>
        <a:bodyPr/>
        <a:lstStyle/>
        <a:p>
          <a:endParaRPr lang="fr-FR"/>
        </a:p>
      </dgm:t>
    </dgm:pt>
    <dgm:pt modelId="{A62B0B44-1526-D044-B13F-079D1EF8AC8A}" type="sibTrans" cxnId="{1ABE42F6-7F9C-7E4F-BEA7-8A7C3498D528}">
      <dgm:prSet/>
      <dgm:spPr/>
      <dgm:t>
        <a:bodyPr/>
        <a:lstStyle/>
        <a:p>
          <a:endParaRPr lang="fr-FR"/>
        </a:p>
      </dgm:t>
    </dgm:pt>
    <dgm:pt modelId="{BB00B47F-50B3-1441-A0DA-5E50BF20E871}" type="pres">
      <dgm:prSet presAssocID="{6547E39C-B573-A44A-B61D-DC815C57DFA7}" presName="Name0" presStyleCnt="0">
        <dgm:presLayoutVars>
          <dgm:dir/>
          <dgm:animLvl val="lvl"/>
          <dgm:resizeHandles val="exact"/>
        </dgm:presLayoutVars>
      </dgm:prSet>
      <dgm:spPr/>
    </dgm:pt>
    <dgm:pt modelId="{D270330E-866E-9B40-9A55-0FDB916B93AD}" type="pres">
      <dgm:prSet presAssocID="{6547E39C-B573-A44A-B61D-DC815C57DFA7}" presName="dummy" presStyleCnt="0"/>
      <dgm:spPr/>
    </dgm:pt>
    <dgm:pt modelId="{23D04439-F9FD-314D-A824-7651072DE5EE}" type="pres">
      <dgm:prSet presAssocID="{6547E39C-B573-A44A-B61D-DC815C57DFA7}" presName="linH" presStyleCnt="0"/>
      <dgm:spPr/>
    </dgm:pt>
    <dgm:pt modelId="{3442F91C-A450-5B40-AE86-46AAB88CC989}" type="pres">
      <dgm:prSet presAssocID="{6547E39C-B573-A44A-B61D-DC815C57DFA7}" presName="padding1" presStyleCnt="0"/>
      <dgm:spPr/>
    </dgm:pt>
    <dgm:pt modelId="{03A3B43B-C15F-B14E-8275-757C07751B09}" type="pres">
      <dgm:prSet presAssocID="{CF3FDC53-9CD8-7E4D-B34A-8B8574C9960D}" presName="linV" presStyleCnt="0"/>
      <dgm:spPr/>
    </dgm:pt>
    <dgm:pt modelId="{69E8F6A8-0C2D-8348-8BD6-11932FB72314}" type="pres">
      <dgm:prSet presAssocID="{CF3FDC53-9CD8-7E4D-B34A-8B8574C9960D}" presName="spVertical1" presStyleCnt="0"/>
      <dgm:spPr/>
    </dgm:pt>
    <dgm:pt modelId="{1417C5F9-262D-DC48-BA37-EED5ECAB58B9}" type="pres">
      <dgm:prSet presAssocID="{CF3FDC53-9CD8-7E4D-B34A-8B8574C9960D}" presName="parTx" presStyleLbl="revTx" presStyleIdx="0" presStyleCnt="3" custLinFactNeighborX="-21393" custLinFactNeighborY="-4477">
        <dgm:presLayoutVars>
          <dgm:chMax val="0"/>
          <dgm:chPref val="0"/>
          <dgm:bulletEnabled val="1"/>
        </dgm:presLayoutVars>
      </dgm:prSet>
      <dgm:spPr/>
      <dgm:t>
        <a:bodyPr/>
        <a:lstStyle/>
        <a:p>
          <a:endParaRPr lang="fr-FR"/>
        </a:p>
      </dgm:t>
    </dgm:pt>
    <dgm:pt modelId="{1C99BEFD-4BD4-E140-AFE0-843A5C93DA6F}" type="pres">
      <dgm:prSet presAssocID="{CF3FDC53-9CD8-7E4D-B34A-8B8574C9960D}" presName="spVertical2" presStyleCnt="0"/>
      <dgm:spPr/>
    </dgm:pt>
    <dgm:pt modelId="{A105CCC1-5A4E-A644-9139-95E3369D6B99}" type="pres">
      <dgm:prSet presAssocID="{CF3FDC53-9CD8-7E4D-B34A-8B8574C9960D}" presName="spVertical3" presStyleCnt="0"/>
      <dgm:spPr/>
    </dgm:pt>
    <dgm:pt modelId="{8B376673-F84A-644C-A2AE-25742C430FC9}" type="pres">
      <dgm:prSet presAssocID="{51F01131-DA3E-9347-A0DA-A07F7784F22D}" presName="space" presStyleCnt="0"/>
      <dgm:spPr/>
    </dgm:pt>
    <dgm:pt modelId="{B56711D2-E81F-D146-B3FA-5C9E10DFDF11}" type="pres">
      <dgm:prSet presAssocID="{D3FF578C-2675-E241-A469-7309975C978B}" presName="linV" presStyleCnt="0"/>
      <dgm:spPr/>
    </dgm:pt>
    <dgm:pt modelId="{0F61C141-B017-314D-B387-F5C8E5669CB6}" type="pres">
      <dgm:prSet presAssocID="{D3FF578C-2675-E241-A469-7309975C978B}" presName="spVertical1" presStyleCnt="0"/>
      <dgm:spPr/>
    </dgm:pt>
    <dgm:pt modelId="{3476D968-28DF-FA4B-9F62-024CDA60F266}" type="pres">
      <dgm:prSet presAssocID="{D3FF578C-2675-E241-A469-7309975C978B}" presName="parTx" presStyleLbl="revTx" presStyleIdx="1" presStyleCnt="3" custLinFactNeighborX="-29514" custLinFactNeighborY="-7537">
        <dgm:presLayoutVars>
          <dgm:chMax val="0"/>
          <dgm:chPref val="0"/>
          <dgm:bulletEnabled val="1"/>
        </dgm:presLayoutVars>
      </dgm:prSet>
      <dgm:spPr/>
      <dgm:t>
        <a:bodyPr/>
        <a:lstStyle/>
        <a:p>
          <a:endParaRPr lang="fr-FR"/>
        </a:p>
      </dgm:t>
    </dgm:pt>
    <dgm:pt modelId="{2E507097-32EF-604F-BC1C-BBBB41A270D8}" type="pres">
      <dgm:prSet presAssocID="{D3FF578C-2675-E241-A469-7309975C978B}" presName="spVertical2" presStyleCnt="0"/>
      <dgm:spPr/>
    </dgm:pt>
    <dgm:pt modelId="{24F01C06-92C2-B545-8CB4-7F1282E64EFD}" type="pres">
      <dgm:prSet presAssocID="{D3FF578C-2675-E241-A469-7309975C978B}" presName="spVertical3" presStyleCnt="0"/>
      <dgm:spPr/>
    </dgm:pt>
    <dgm:pt modelId="{BBADB7CF-8AA2-504A-A58A-FAB4594DC771}" type="pres">
      <dgm:prSet presAssocID="{6CF94ADA-E35C-464F-8D8A-9FAA45A678A2}" presName="space" presStyleCnt="0"/>
      <dgm:spPr/>
    </dgm:pt>
    <dgm:pt modelId="{F0837A9F-0EB5-6D40-9829-3AC6FC3134C4}" type="pres">
      <dgm:prSet presAssocID="{36FC2424-7FB6-4C4B-99E1-5C9A3AA71252}" presName="linV" presStyleCnt="0"/>
      <dgm:spPr/>
    </dgm:pt>
    <dgm:pt modelId="{4F927A1D-745B-B24B-B061-2FEB6FFBDA5F}" type="pres">
      <dgm:prSet presAssocID="{36FC2424-7FB6-4C4B-99E1-5C9A3AA71252}" presName="spVertical1" presStyleCnt="0"/>
      <dgm:spPr/>
    </dgm:pt>
    <dgm:pt modelId="{1B132E7D-1ECA-344D-9EFD-AC65D07A8C8F}" type="pres">
      <dgm:prSet presAssocID="{36FC2424-7FB6-4C4B-99E1-5C9A3AA71252}" presName="parTx" presStyleLbl="revTx" presStyleIdx="2" presStyleCnt="3" custLinFactNeighborX="-37147" custLinFactNeighborY="-3015">
        <dgm:presLayoutVars>
          <dgm:chMax val="0"/>
          <dgm:chPref val="0"/>
          <dgm:bulletEnabled val="1"/>
        </dgm:presLayoutVars>
      </dgm:prSet>
      <dgm:spPr/>
      <dgm:t>
        <a:bodyPr/>
        <a:lstStyle/>
        <a:p>
          <a:endParaRPr lang="fr-FR"/>
        </a:p>
      </dgm:t>
    </dgm:pt>
    <dgm:pt modelId="{BAAA5A07-11D6-E24C-A583-5FFF10E266DF}" type="pres">
      <dgm:prSet presAssocID="{36FC2424-7FB6-4C4B-99E1-5C9A3AA71252}" presName="spVertical2" presStyleCnt="0"/>
      <dgm:spPr/>
    </dgm:pt>
    <dgm:pt modelId="{0F48B87C-82D9-0D43-AFF3-B5C7B9B68989}" type="pres">
      <dgm:prSet presAssocID="{36FC2424-7FB6-4C4B-99E1-5C9A3AA71252}" presName="spVertical3" presStyleCnt="0"/>
      <dgm:spPr/>
    </dgm:pt>
    <dgm:pt modelId="{56F679E9-119D-9C4E-8FE2-A77B86D37ECB}" type="pres">
      <dgm:prSet presAssocID="{6547E39C-B573-A44A-B61D-DC815C57DFA7}" presName="padding2" presStyleCnt="0"/>
      <dgm:spPr/>
    </dgm:pt>
    <dgm:pt modelId="{3948D3D2-6AFF-A644-8C18-6797A02732C0}" type="pres">
      <dgm:prSet presAssocID="{6547E39C-B573-A44A-B61D-DC815C57DFA7}" presName="negArrow" presStyleCnt="0"/>
      <dgm:spPr/>
    </dgm:pt>
    <dgm:pt modelId="{FEE42E31-D1A6-BF48-95E2-681D1639464C}" type="pres">
      <dgm:prSet presAssocID="{6547E39C-B573-A44A-B61D-DC815C57DFA7}" presName="backgroundArrow" presStyleLbl="node1" presStyleIdx="0" presStyleCnt="1" custScaleY="95796"/>
      <dgm:spPr>
        <a:solidFill>
          <a:srgbClr val="002060"/>
        </a:solidFill>
      </dgm:spPr>
    </dgm:pt>
  </dgm:ptLst>
  <dgm:cxnLst>
    <dgm:cxn modelId="{551555B2-F07E-B146-8808-B776B4809C07}" type="presOf" srcId="{CF3FDC53-9CD8-7E4D-B34A-8B8574C9960D}" destId="{1417C5F9-262D-DC48-BA37-EED5ECAB58B9}" srcOrd="0" destOrd="0" presId="urn:microsoft.com/office/officeart/2005/8/layout/hProcess3"/>
    <dgm:cxn modelId="{1ABE42F6-7F9C-7E4F-BEA7-8A7C3498D528}" srcId="{6547E39C-B573-A44A-B61D-DC815C57DFA7}" destId="{36FC2424-7FB6-4C4B-99E1-5C9A3AA71252}" srcOrd="2" destOrd="0" parTransId="{C92A8301-66E7-3345-A6C5-4619546B017E}" sibTransId="{A62B0B44-1526-D044-B13F-079D1EF8AC8A}"/>
    <dgm:cxn modelId="{D56F4C92-4432-9D45-A1FD-F93956335CDF}" srcId="{6547E39C-B573-A44A-B61D-DC815C57DFA7}" destId="{D3FF578C-2675-E241-A469-7309975C978B}" srcOrd="1" destOrd="0" parTransId="{52DA6F04-B7E4-2E4D-8836-5D7D2D916FC4}" sibTransId="{6CF94ADA-E35C-464F-8D8A-9FAA45A678A2}"/>
    <dgm:cxn modelId="{19175227-A48F-1448-A022-9D3529D59F76}" type="presOf" srcId="{D3FF578C-2675-E241-A469-7309975C978B}" destId="{3476D968-28DF-FA4B-9F62-024CDA60F266}" srcOrd="0" destOrd="0" presId="urn:microsoft.com/office/officeart/2005/8/layout/hProcess3"/>
    <dgm:cxn modelId="{088B89ED-55A9-DD49-BA50-E2DD640C933A}" srcId="{6547E39C-B573-A44A-B61D-DC815C57DFA7}" destId="{CF3FDC53-9CD8-7E4D-B34A-8B8574C9960D}" srcOrd="0" destOrd="0" parTransId="{7342D9F8-68DD-3749-8502-4A959EF32A65}" sibTransId="{51F01131-DA3E-9347-A0DA-A07F7784F22D}"/>
    <dgm:cxn modelId="{EEE35703-671A-1248-8FD1-8BC1F0870289}" type="presOf" srcId="{36FC2424-7FB6-4C4B-99E1-5C9A3AA71252}" destId="{1B132E7D-1ECA-344D-9EFD-AC65D07A8C8F}" srcOrd="0" destOrd="0" presId="urn:microsoft.com/office/officeart/2005/8/layout/hProcess3"/>
    <dgm:cxn modelId="{9EC39965-E88C-0148-BBA8-70AA04EFFAA5}" type="presOf" srcId="{6547E39C-B573-A44A-B61D-DC815C57DFA7}" destId="{BB00B47F-50B3-1441-A0DA-5E50BF20E871}" srcOrd="0" destOrd="0" presId="urn:microsoft.com/office/officeart/2005/8/layout/hProcess3"/>
    <dgm:cxn modelId="{584B01E0-72C3-324C-AB8C-045132166DAE}" type="presParOf" srcId="{BB00B47F-50B3-1441-A0DA-5E50BF20E871}" destId="{D270330E-866E-9B40-9A55-0FDB916B93AD}" srcOrd="0" destOrd="0" presId="urn:microsoft.com/office/officeart/2005/8/layout/hProcess3"/>
    <dgm:cxn modelId="{D26C77F0-8436-5147-A8C8-A0F803C14882}" type="presParOf" srcId="{BB00B47F-50B3-1441-A0DA-5E50BF20E871}" destId="{23D04439-F9FD-314D-A824-7651072DE5EE}" srcOrd="1" destOrd="0" presId="urn:microsoft.com/office/officeart/2005/8/layout/hProcess3"/>
    <dgm:cxn modelId="{C56E0AA0-088E-D540-A6F6-6E45C0DF6CEB}" type="presParOf" srcId="{23D04439-F9FD-314D-A824-7651072DE5EE}" destId="{3442F91C-A450-5B40-AE86-46AAB88CC989}" srcOrd="0" destOrd="0" presId="urn:microsoft.com/office/officeart/2005/8/layout/hProcess3"/>
    <dgm:cxn modelId="{C0D41B06-7399-7642-B27B-AD70CC5298B8}" type="presParOf" srcId="{23D04439-F9FD-314D-A824-7651072DE5EE}" destId="{03A3B43B-C15F-B14E-8275-757C07751B09}" srcOrd="1" destOrd="0" presId="urn:microsoft.com/office/officeart/2005/8/layout/hProcess3"/>
    <dgm:cxn modelId="{47E5B9E8-1D42-364E-930D-E306913F80FF}" type="presParOf" srcId="{03A3B43B-C15F-B14E-8275-757C07751B09}" destId="{69E8F6A8-0C2D-8348-8BD6-11932FB72314}" srcOrd="0" destOrd="0" presId="urn:microsoft.com/office/officeart/2005/8/layout/hProcess3"/>
    <dgm:cxn modelId="{99FFA860-4054-FB45-9FAA-33B5E2759D3D}" type="presParOf" srcId="{03A3B43B-C15F-B14E-8275-757C07751B09}" destId="{1417C5F9-262D-DC48-BA37-EED5ECAB58B9}" srcOrd="1" destOrd="0" presId="urn:microsoft.com/office/officeart/2005/8/layout/hProcess3"/>
    <dgm:cxn modelId="{90FE1E8F-AEB9-114E-91E4-02329DA867DF}" type="presParOf" srcId="{03A3B43B-C15F-B14E-8275-757C07751B09}" destId="{1C99BEFD-4BD4-E140-AFE0-843A5C93DA6F}" srcOrd="2" destOrd="0" presId="urn:microsoft.com/office/officeart/2005/8/layout/hProcess3"/>
    <dgm:cxn modelId="{0FB44935-CF76-6049-9E92-E8002453AACB}" type="presParOf" srcId="{03A3B43B-C15F-B14E-8275-757C07751B09}" destId="{A105CCC1-5A4E-A644-9139-95E3369D6B99}" srcOrd="3" destOrd="0" presId="urn:microsoft.com/office/officeart/2005/8/layout/hProcess3"/>
    <dgm:cxn modelId="{09270DDF-F364-E440-B8C3-D048E9D49F1C}" type="presParOf" srcId="{23D04439-F9FD-314D-A824-7651072DE5EE}" destId="{8B376673-F84A-644C-A2AE-25742C430FC9}" srcOrd="2" destOrd="0" presId="urn:microsoft.com/office/officeart/2005/8/layout/hProcess3"/>
    <dgm:cxn modelId="{A7FB3175-12E5-7145-B7B6-0EA241A4C4D4}" type="presParOf" srcId="{23D04439-F9FD-314D-A824-7651072DE5EE}" destId="{B56711D2-E81F-D146-B3FA-5C9E10DFDF11}" srcOrd="3" destOrd="0" presId="urn:microsoft.com/office/officeart/2005/8/layout/hProcess3"/>
    <dgm:cxn modelId="{B24EBD80-F9AD-D240-9E80-7B2F0EAD3A23}" type="presParOf" srcId="{B56711D2-E81F-D146-B3FA-5C9E10DFDF11}" destId="{0F61C141-B017-314D-B387-F5C8E5669CB6}" srcOrd="0" destOrd="0" presId="urn:microsoft.com/office/officeart/2005/8/layout/hProcess3"/>
    <dgm:cxn modelId="{F0DECB53-F872-F140-8F9A-04CA86D9C8D5}" type="presParOf" srcId="{B56711D2-E81F-D146-B3FA-5C9E10DFDF11}" destId="{3476D968-28DF-FA4B-9F62-024CDA60F266}" srcOrd="1" destOrd="0" presId="urn:microsoft.com/office/officeart/2005/8/layout/hProcess3"/>
    <dgm:cxn modelId="{F3E574BA-D8AB-324D-84AB-3C419E2C9DA4}" type="presParOf" srcId="{B56711D2-E81F-D146-B3FA-5C9E10DFDF11}" destId="{2E507097-32EF-604F-BC1C-BBBB41A270D8}" srcOrd="2" destOrd="0" presId="urn:microsoft.com/office/officeart/2005/8/layout/hProcess3"/>
    <dgm:cxn modelId="{28201351-64E8-5948-B28A-F9E8987E33AE}" type="presParOf" srcId="{B56711D2-E81F-D146-B3FA-5C9E10DFDF11}" destId="{24F01C06-92C2-B545-8CB4-7F1282E64EFD}" srcOrd="3" destOrd="0" presId="urn:microsoft.com/office/officeart/2005/8/layout/hProcess3"/>
    <dgm:cxn modelId="{AA666AC8-D54F-724D-949C-B95DEF2F5753}" type="presParOf" srcId="{23D04439-F9FD-314D-A824-7651072DE5EE}" destId="{BBADB7CF-8AA2-504A-A58A-FAB4594DC771}" srcOrd="4" destOrd="0" presId="urn:microsoft.com/office/officeart/2005/8/layout/hProcess3"/>
    <dgm:cxn modelId="{41451336-78CC-FE42-AB67-4FC25A6E0C18}" type="presParOf" srcId="{23D04439-F9FD-314D-A824-7651072DE5EE}" destId="{F0837A9F-0EB5-6D40-9829-3AC6FC3134C4}" srcOrd="5" destOrd="0" presId="urn:microsoft.com/office/officeart/2005/8/layout/hProcess3"/>
    <dgm:cxn modelId="{AB958B67-F43E-C74A-830D-907BF138CC72}" type="presParOf" srcId="{F0837A9F-0EB5-6D40-9829-3AC6FC3134C4}" destId="{4F927A1D-745B-B24B-B061-2FEB6FFBDA5F}" srcOrd="0" destOrd="0" presId="urn:microsoft.com/office/officeart/2005/8/layout/hProcess3"/>
    <dgm:cxn modelId="{8306ED08-3D45-A34B-A9A2-DEC275BB27FB}" type="presParOf" srcId="{F0837A9F-0EB5-6D40-9829-3AC6FC3134C4}" destId="{1B132E7D-1ECA-344D-9EFD-AC65D07A8C8F}" srcOrd="1" destOrd="0" presId="urn:microsoft.com/office/officeart/2005/8/layout/hProcess3"/>
    <dgm:cxn modelId="{D4C0E416-E15B-4440-9FA7-CEB08D73E440}" type="presParOf" srcId="{F0837A9F-0EB5-6D40-9829-3AC6FC3134C4}" destId="{BAAA5A07-11D6-E24C-A583-5FFF10E266DF}" srcOrd="2" destOrd="0" presId="urn:microsoft.com/office/officeart/2005/8/layout/hProcess3"/>
    <dgm:cxn modelId="{58B4622C-67C7-B449-8C6A-34BC1CB90576}" type="presParOf" srcId="{F0837A9F-0EB5-6D40-9829-3AC6FC3134C4}" destId="{0F48B87C-82D9-0D43-AFF3-B5C7B9B68989}" srcOrd="3" destOrd="0" presId="urn:microsoft.com/office/officeart/2005/8/layout/hProcess3"/>
    <dgm:cxn modelId="{EF0C97BF-D4E5-2B40-943B-6914FD0C893D}" type="presParOf" srcId="{23D04439-F9FD-314D-A824-7651072DE5EE}" destId="{56F679E9-119D-9C4E-8FE2-A77B86D37ECB}" srcOrd="6" destOrd="0" presId="urn:microsoft.com/office/officeart/2005/8/layout/hProcess3"/>
    <dgm:cxn modelId="{B30B0018-24D6-C54B-9343-2CFE62338A17}" type="presParOf" srcId="{23D04439-F9FD-314D-A824-7651072DE5EE}" destId="{3948D3D2-6AFF-A644-8C18-6797A02732C0}" srcOrd="7" destOrd="0" presId="urn:microsoft.com/office/officeart/2005/8/layout/hProcess3"/>
    <dgm:cxn modelId="{EBE54BA2-BB20-B74E-BD2D-952DB0088EA5}" type="presParOf" srcId="{23D04439-F9FD-314D-A824-7651072DE5EE}" destId="{FEE42E31-D1A6-BF48-95E2-681D1639464C}"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9F3679-7100-6A42-ABA2-228359170F0A}" type="doc">
      <dgm:prSet loTypeId="urn:microsoft.com/office/officeart/2005/8/layout/vList3" loCatId="process" qsTypeId="urn:microsoft.com/office/officeart/2005/8/quickstyle/simple4" qsCatId="simple" csTypeId="urn:microsoft.com/office/officeart/2005/8/colors/accent1_2" csCatId="accent1" phldr="1"/>
      <dgm:spPr/>
      <dgm:t>
        <a:bodyPr/>
        <a:lstStyle/>
        <a:p>
          <a:endParaRPr lang="fr-FR"/>
        </a:p>
      </dgm:t>
    </dgm:pt>
    <dgm:pt modelId="{782D669B-CFED-9F49-A055-F2F1F5126C41}">
      <dgm:prSet phldrT="[Texte]" custT="1"/>
      <dgm:spPr>
        <a:solidFill>
          <a:schemeClr val="accent2">
            <a:lumMod val="75000"/>
          </a:schemeClr>
        </a:solidFill>
      </dgm:spPr>
      <dgm:t>
        <a:bodyPr/>
        <a:lstStyle/>
        <a:p>
          <a:pPr>
            <a:buNone/>
          </a:pPr>
          <a:r>
            <a:rPr lang="fr-FR" sz="2800" dirty="0"/>
            <a:t>2 approches: </a:t>
          </a:r>
        </a:p>
      </dgm:t>
    </dgm:pt>
    <dgm:pt modelId="{85ACC4A3-4DBC-5743-A15B-2FA5F96D0653}" type="parTrans" cxnId="{04C73483-583F-864C-B26A-32308AA1CCF0}">
      <dgm:prSet/>
      <dgm:spPr/>
      <dgm:t>
        <a:bodyPr/>
        <a:lstStyle/>
        <a:p>
          <a:endParaRPr lang="fr-FR"/>
        </a:p>
      </dgm:t>
    </dgm:pt>
    <dgm:pt modelId="{D23B4DFC-FC80-DA47-9CF3-6660CF12985A}" type="sibTrans" cxnId="{04C73483-583F-864C-B26A-32308AA1CCF0}">
      <dgm:prSet/>
      <dgm:spPr/>
      <dgm:t>
        <a:bodyPr/>
        <a:lstStyle/>
        <a:p>
          <a:endParaRPr lang="fr-FR"/>
        </a:p>
      </dgm:t>
    </dgm:pt>
    <dgm:pt modelId="{8176F629-2CF2-9245-862E-53BEB64E6CD5}">
      <dgm:prSet phldrT="[Texte]" custT="1"/>
      <dgm:spPr>
        <a:solidFill>
          <a:schemeClr val="accent2">
            <a:lumMod val="75000"/>
          </a:schemeClr>
        </a:solidFill>
      </dgm:spPr>
      <dgm:t>
        <a:bodyPr/>
        <a:lstStyle/>
        <a:p>
          <a:r>
            <a:rPr lang="fr-FR" sz="2800" dirty="0"/>
            <a:t>« Apprentissage </a:t>
          </a:r>
          <a:r>
            <a:rPr lang="fr-FR" sz="2800" dirty="0" smtClean="0"/>
            <a:t>hybride = intégration TIC (EAV/SGA)</a:t>
          </a:r>
          <a:endParaRPr lang="fr-FR" sz="2800" dirty="0"/>
        </a:p>
      </dgm:t>
    </dgm:pt>
    <dgm:pt modelId="{27B52585-52C6-4F4C-B034-D6705939A440}" type="sibTrans" cxnId="{D4C6AB48-B67D-B24D-98E4-23FDFE5E105F}">
      <dgm:prSet/>
      <dgm:spPr/>
      <dgm:t>
        <a:bodyPr/>
        <a:lstStyle/>
        <a:p>
          <a:endParaRPr lang="fr-FR"/>
        </a:p>
      </dgm:t>
    </dgm:pt>
    <dgm:pt modelId="{16D28B99-7124-FD44-BA6A-EEE1BAAEBDCA}" type="parTrans" cxnId="{D4C6AB48-B67D-B24D-98E4-23FDFE5E105F}">
      <dgm:prSet/>
      <dgm:spPr/>
      <dgm:t>
        <a:bodyPr/>
        <a:lstStyle/>
        <a:p>
          <a:endParaRPr lang="fr-FR"/>
        </a:p>
      </dgm:t>
    </dgm:pt>
    <dgm:pt modelId="{6A93F5B7-4354-5846-AAE1-3A7505D8E5D9}">
      <dgm:prSet phldrT="[Texte]" custT="1"/>
      <dgm:spPr>
        <a:solidFill>
          <a:schemeClr val="accent2">
            <a:lumMod val="75000"/>
          </a:schemeClr>
        </a:solidFill>
      </dgm:spPr>
      <dgm:t>
        <a:bodyPr/>
        <a:lstStyle/>
        <a:p>
          <a:r>
            <a:rPr lang="fr-FR" sz="2800" dirty="0"/>
            <a:t>« Apprentissage en ligne </a:t>
          </a:r>
          <a:r>
            <a:rPr lang="fr-FR" sz="2800" dirty="0" smtClean="0"/>
            <a:t>» = FAD </a:t>
          </a:r>
          <a:endParaRPr lang="fr-FR" sz="2800" dirty="0"/>
        </a:p>
      </dgm:t>
    </dgm:pt>
    <dgm:pt modelId="{E40C5E78-8038-A845-A703-EBB58ED06111}" type="sibTrans" cxnId="{3863530E-C5F2-BD40-BC75-018232BC0FC2}">
      <dgm:prSet/>
      <dgm:spPr/>
      <dgm:t>
        <a:bodyPr/>
        <a:lstStyle/>
        <a:p>
          <a:endParaRPr lang="fr-FR"/>
        </a:p>
      </dgm:t>
    </dgm:pt>
    <dgm:pt modelId="{12C66767-8B35-3242-9994-697F1CEAF554}" type="parTrans" cxnId="{3863530E-C5F2-BD40-BC75-018232BC0FC2}">
      <dgm:prSet/>
      <dgm:spPr/>
      <dgm:t>
        <a:bodyPr/>
        <a:lstStyle/>
        <a:p>
          <a:endParaRPr lang="fr-FR"/>
        </a:p>
      </dgm:t>
    </dgm:pt>
    <dgm:pt modelId="{931B4E10-E4DB-D544-A4E0-E066128A9975}" type="pres">
      <dgm:prSet presAssocID="{2D9F3679-7100-6A42-ABA2-228359170F0A}" presName="linearFlow" presStyleCnt="0">
        <dgm:presLayoutVars>
          <dgm:dir/>
          <dgm:resizeHandles val="exact"/>
        </dgm:presLayoutVars>
      </dgm:prSet>
      <dgm:spPr/>
      <dgm:t>
        <a:bodyPr/>
        <a:lstStyle/>
        <a:p>
          <a:endParaRPr lang="fr-FR"/>
        </a:p>
      </dgm:t>
    </dgm:pt>
    <dgm:pt modelId="{6CE61B00-37F4-1940-9072-8C31CAEA4B43}" type="pres">
      <dgm:prSet presAssocID="{782D669B-CFED-9F49-A055-F2F1F5126C41}" presName="composite" presStyleCnt="0"/>
      <dgm:spPr/>
    </dgm:pt>
    <dgm:pt modelId="{6A061AFC-9E51-D946-B43F-ED6E55E30011}" type="pres">
      <dgm:prSet presAssocID="{782D669B-CFED-9F49-A055-F2F1F5126C41}" presName="imgShp" presStyleLbl="fgImgPlace1" presStyleIdx="0" presStyleCnt="1" custScaleX="57811" custScaleY="63047" custLinFactNeighborX="-29151" custLinFactNeighborY="23"/>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t>
        <a:bodyPr/>
        <a:lstStyle/>
        <a:p>
          <a:endParaRPr lang="fr-FR"/>
        </a:p>
      </dgm:t>
    </dgm:pt>
    <dgm:pt modelId="{F2E3BFC8-33D2-BA48-9B2D-32940D34BFDE}" type="pres">
      <dgm:prSet presAssocID="{782D669B-CFED-9F49-A055-F2F1F5126C41}" presName="txShp" presStyleLbl="node1" presStyleIdx="0" presStyleCnt="1" custScaleX="150376" custScaleY="51575" custLinFactNeighborX="-6318">
        <dgm:presLayoutVars>
          <dgm:bulletEnabled val="1"/>
        </dgm:presLayoutVars>
      </dgm:prSet>
      <dgm:spPr/>
      <dgm:t>
        <a:bodyPr/>
        <a:lstStyle/>
        <a:p>
          <a:endParaRPr lang="fr-FR"/>
        </a:p>
      </dgm:t>
    </dgm:pt>
  </dgm:ptLst>
  <dgm:cxnLst>
    <dgm:cxn modelId="{DA8BD3EA-CDE3-094A-A926-83978C2AC707}" type="presOf" srcId="{2D9F3679-7100-6A42-ABA2-228359170F0A}" destId="{931B4E10-E4DB-D544-A4E0-E066128A9975}" srcOrd="0" destOrd="0" presId="urn:microsoft.com/office/officeart/2005/8/layout/vList3"/>
    <dgm:cxn modelId="{52F7B812-5027-C54E-8866-F8511F373C3A}" type="presOf" srcId="{782D669B-CFED-9F49-A055-F2F1F5126C41}" destId="{F2E3BFC8-33D2-BA48-9B2D-32940D34BFDE}" srcOrd="0" destOrd="0" presId="urn:microsoft.com/office/officeart/2005/8/layout/vList3"/>
    <dgm:cxn modelId="{37A21A78-E7D9-FD4B-B67B-16354F99E071}" type="presOf" srcId="{6A93F5B7-4354-5846-AAE1-3A7505D8E5D9}" destId="{F2E3BFC8-33D2-BA48-9B2D-32940D34BFDE}" srcOrd="0" destOrd="1" presId="urn:microsoft.com/office/officeart/2005/8/layout/vList3"/>
    <dgm:cxn modelId="{D4C6AB48-B67D-B24D-98E4-23FDFE5E105F}" srcId="{782D669B-CFED-9F49-A055-F2F1F5126C41}" destId="{8176F629-2CF2-9245-862E-53BEB64E6CD5}" srcOrd="1" destOrd="0" parTransId="{16D28B99-7124-FD44-BA6A-EEE1BAAEBDCA}" sibTransId="{27B52585-52C6-4F4C-B034-D6705939A440}"/>
    <dgm:cxn modelId="{04C73483-583F-864C-B26A-32308AA1CCF0}" srcId="{2D9F3679-7100-6A42-ABA2-228359170F0A}" destId="{782D669B-CFED-9F49-A055-F2F1F5126C41}" srcOrd="0" destOrd="0" parTransId="{85ACC4A3-4DBC-5743-A15B-2FA5F96D0653}" sibTransId="{D23B4DFC-FC80-DA47-9CF3-6660CF12985A}"/>
    <dgm:cxn modelId="{A64D4859-CF71-724E-BDED-70C18C921DFC}" type="presOf" srcId="{8176F629-2CF2-9245-862E-53BEB64E6CD5}" destId="{F2E3BFC8-33D2-BA48-9B2D-32940D34BFDE}" srcOrd="0" destOrd="2" presId="urn:microsoft.com/office/officeart/2005/8/layout/vList3"/>
    <dgm:cxn modelId="{3863530E-C5F2-BD40-BC75-018232BC0FC2}" srcId="{782D669B-CFED-9F49-A055-F2F1F5126C41}" destId="{6A93F5B7-4354-5846-AAE1-3A7505D8E5D9}" srcOrd="0" destOrd="0" parTransId="{12C66767-8B35-3242-9994-697F1CEAF554}" sibTransId="{E40C5E78-8038-A845-A703-EBB58ED06111}"/>
    <dgm:cxn modelId="{A2BDAF8E-9070-BD47-85A6-8C51ECC8CC98}" type="presParOf" srcId="{931B4E10-E4DB-D544-A4E0-E066128A9975}" destId="{6CE61B00-37F4-1940-9072-8C31CAEA4B43}" srcOrd="0" destOrd="0" presId="urn:microsoft.com/office/officeart/2005/8/layout/vList3"/>
    <dgm:cxn modelId="{F6357A04-6898-0C46-8648-F5FDF79D96C0}" type="presParOf" srcId="{6CE61B00-37F4-1940-9072-8C31CAEA4B43}" destId="{6A061AFC-9E51-D946-B43F-ED6E55E30011}" srcOrd="0" destOrd="0" presId="urn:microsoft.com/office/officeart/2005/8/layout/vList3"/>
    <dgm:cxn modelId="{72D3771D-C7CD-3E4F-A604-806418742DAA}" type="presParOf" srcId="{6CE61B00-37F4-1940-9072-8C31CAEA4B43}" destId="{F2E3BFC8-33D2-BA48-9B2D-32940D34BFD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24C1F6-03CE-9F4B-B0AD-4A34553674D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FR"/>
        </a:p>
      </dgm:t>
    </dgm:pt>
    <dgm:pt modelId="{82ABDE30-AC07-E049-9954-09D67554A22A}">
      <dgm:prSet phldrT="[Texte]"/>
      <dgm:spPr>
        <a:solidFill>
          <a:srgbClr val="002060"/>
        </a:solidFill>
      </dgm:spPr>
      <dgm:t>
        <a:bodyPr/>
        <a:lstStyle/>
        <a:p>
          <a:r>
            <a:rPr lang="fr-FR" dirty="0"/>
            <a:t>SGA (province)</a:t>
          </a:r>
        </a:p>
      </dgm:t>
    </dgm:pt>
    <dgm:pt modelId="{E7CB0722-2E1B-384A-BA34-BDF9DBF33A5B}" type="parTrans" cxnId="{C829B746-E226-A64C-A297-39970A639EE5}">
      <dgm:prSet/>
      <dgm:spPr/>
      <dgm:t>
        <a:bodyPr/>
        <a:lstStyle/>
        <a:p>
          <a:endParaRPr lang="fr-FR"/>
        </a:p>
      </dgm:t>
    </dgm:pt>
    <dgm:pt modelId="{885E94D1-4240-6745-831A-8E8DE385F082}" type="sibTrans" cxnId="{C829B746-E226-A64C-A297-39970A639EE5}">
      <dgm:prSet/>
      <dgm:spPr/>
      <dgm:t>
        <a:bodyPr/>
        <a:lstStyle/>
        <a:p>
          <a:endParaRPr lang="fr-FR"/>
        </a:p>
      </dgm:t>
    </dgm:pt>
    <dgm:pt modelId="{A38B56EA-6A56-164E-A43F-14CA58BB758A}">
      <dgm:prSet phldrT="[Texte]"/>
      <dgm:spPr/>
      <dgm:t>
        <a:bodyPr/>
        <a:lstStyle/>
        <a:p>
          <a:r>
            <a:rPr lang="fr-FR" dirty="0" err="1"/>
            <a:t>Brightspace</a:t>
          </a:r>
          <a:r>
            <a:rPr lang="fr-FR" dirty="0"/>
            <a:t> de Desire2Learn: EAV, BRÉO, C@O</a:t>
          </a:r>
        </a:p>
      </dgm:t>
    </dgm:pt>
    <dgm:pt modelId="{3763DC9D-B3DE-924D-9B9A-F39D73B10FBC}" type="parTrans" cxnId="{D1BFBB4C-A599-7F4A-9A5B-6CFC9BBCC2C3}">
      <dgm:prSet/>
      <dgm:spPr/>
      <dgm:t>
        <a:bodyPr/>
        <a:lstStyle/>
        <a:p>
          <a:endParaRPr lang="fr-FR"/>
        </a:p>
      </dgm:t>
    </dgm:pt>
    <dgm:pt modelId="{BBC31F93-B726-124E-BF0E-196BE21B3DA6}" type="sibTrans" cxnId="{D1BFBB4C-A599-7F4A-9A5B-6CFC9BBCC2C3}">
      <dgm:prSet/>
      <dgm:spPr/>
      <dgm:t>
        <a:bodyPr/>
        <a:lstStyle/>
        <a:p>
          <a:endParaRPr lang="fr-FR"/>
        </a:p>
      </dgm:t>
    </dgm:pt>
    <dgm:pt modelId="{48801A3C-857B-2F4A-AD51-E159D56B5866}">
      <dgm:prSet phldrT="[Texte]"/>
      <dgm:spPr>
        <a:solidFill>
          <a:srgbClr val="002060"/>
        </a:solidFill>
      </dgm:spPr>
      <dgm:t>
        <a:bodyPr/>
        <a:lstStyle/>
        <a:p>
          <a:r>
            <a:rPr lang="fr-FR" dirty="0"/>
            <a:t>Technologies</a:t>
          </a:r>
        </a:p>
        <a:p>
          <a:r>
            <a:rPr lang="fr-FR" dirty="0"/>
            <a:t>(CS, écoles)</a:t>
          </a:r>
        </a:p>
      </dgm:t>
    </dgm:pt>
    <dgm:pt modelId="{8DD9998B-9CAF-0B49-B150-46CDFE963119}" type="parTrans" cxnId="{8A90CF93-0240-F447-A2B1-831924936485}">
      <dgm:prSet/>
      <dgm:spPr/>
      <dgm:t>
        <a:bodyPr/>
        <a:lstStyle/>
        <a:p>
          <a:endParaRPr lang="fr-FR"/>
        </a:p>
      </dgm:t>
    </dgm:pt>
    <dgm:pt modelId="{813038B0-C17B-B640-B53E-534178EDB6FB}" type="sibTrans" cxnId="{8A90CF93-0240-F447-A2B1-831924936485}">
      <dgm:prSet/>
      <dgm:spPr/>
      <dgm:t>
        <a:bodyPr/>
        <a:lstStyle/>
        <a:p>
          <a:endParaRPr lang="fr-FR"/>
        </a:p>
      </dgm:t>
    </dgm:pt>
    <dgm:pt modelId="{B1AFA885-C016-C943-9B15-7A733E3BACE8}">
      <dgm:prSet phldrT="[Texte]"/>
      <dgm:spPr/>
      <dgm:t>
        <a:bodyPr/>
        <a:lstStyle/>
        <a:p>
          <a:r>
            <a:rPr lang="fr-FR" dirty="0" err="1"/>
            <a:t>Chromebooks</a:t>
          </a:r>
          <a:r>
            <a:rPr lang="fr-FR" dirty="0"/>
            <a:t>, </a:t>
          </a:r>
          <a:r>
            <a:rPr lang="fr-FR" dirty="0" err="1"/>
            <a:t>WinBooks</a:t>
          </a:r>
          <a:r>
            <a:rPr lang="fr-FR" dirty="0"/>
            <a:t>, </a:t>
          </a:r>
          <a:r>
            <a:rPr lang="fr-FR" dirty="0" err="1" smtClean="0"/>
            <a:t>Ipads</a:t>
          </a:r>
          <a:r>
            <a:rPr lang="fr-FR" dirty="0" smtClean="0"/>
            <a:t>, </a:t>
          </a:r>
          <a:r>
            <a:rPr lang="fr-FR" dirty="0" err="1" smtClean="0"/>
            <a:t>etc</a:t>
          </a:r>
          <a:r>
            <a:rPr lang="fr-FR" dirty="0" smtClean="0"/>
            <a:t>,</a:t>
          </a:r>
          <a:endParaRPr lang="fr-FR" dirty="0"/>
        </a:p>
      </dgm:t>
    </dgm:pt>
    <dgm:pt modelId="{5D771CBD-C1AD-5049-AEFA-4139BDEB359B}" type="parTrans" cxnId="{87CB3952-D1D8-BD4B-9E62-19DF39B1057A}">
      <dgm:prSet/>
      <dgm:spPr/>
      <dgm:t>
        <a:bodyPr/>
        <a:lstStyle/>
        <a:p>
          <a:endParaRPr lang="fr-FR"/>
        </a:p>
      </dgm:t>
    </dgm:pt>
    <dgm:pt modelId="{31C47916-2BE1-1D47-A40F-715AC078DEF3}" type="sibTrans" cxnId="{87CB3952-D1D8-BD4B-9E62-19DF39B1057A}">
      <dgm:prSet/>
      <dgm:spPr/>
      <dgm:t>
        <a:bodyPr/>
        <a:lstStyle/>
        <a:p>
          <a:endParaRPr lang="fr-FR"/>
        </a:p>
      </dgm:t>
    </dgm:pt>
    <dgm:pt modelId="{EC5CD059-91A6-C24E-B5F1-BFCC246A889F}">
      <dgm:prSet phldrT="[Texte]"/>
      <dgm:spPr>
        <a:solidFill>
          <a:srgbClr val="002060"/>
        </a:solidFill>
      </dgm:spPr>
      <dgm:t>
        <a:bodyPr/>
        <a:lstStyle/>
        <a:p>
          <a:r>
            <a:rPr lang="fr-FR" dirty="0"/>
            <a:t>Organisation</a:t>
          </a:r>
        </a:p>
        <a:p>
          <a:r>
            <a:rPr lang="fr-FR" dirty="0"/>
            <a:t>(ministère)</a:t>
          </a:r>
        </a:p>
      </dgm:t>
    </dgm:pt>
    <dgm:pt modelId="{05E5655E-4B67-D74C-A017-2AE62C03F9F0}" type="parTrans" cxnId="{3F0BB8B5-4362-C949-BFF0-109E2F5C1CA6}">
      <dgm:prSet/>
      <dgm:spPr/>
      <dgm:t>
        <a:bodyPr/>
        <a:lstStyle/>
        <a:p>
          <a:endParaRPr lang="fr-FR"/>
        </a:p>
      </dgm:t>
    </dgm:pt>
    <dgm:pt modelId="{A730D1F0-366D-9240-8D46-7B215E0281DD}" type="sibTrans" cxnId="{3F0BB8B5-4362-C949-BFF0-109E2F5C1CA6}">
      <dgm:prSet/>
      <dgm:spPr/>
      <dgm:t>
        <a:bodyPr/>
        <a:lstStyle/>
        <a:p>
          <a:endParaRPr lang="fr-FR"/>
        </a:p>
      </dgm:t>
    </dgm:pt>
    <dgm:pt modelId="{1552BD17-3939-F348-8583-9F31103023DC}">
      <dgm:prSet phldrT="[Texte]"/>
      <dgm:spPr/>
      <dgm:t>
        <a:bodyPr/>
        <a:lstStyle/>
        <a:p>
          <a:r>
            <a:rPr lang="fr-FR" dirty="0" smtClean="0">
              <a:solidFill>
                <a:schemeClr val="tx1"/>
              </a:solidFill>
            </a:rPr>
            <a:t>2 </a:t>
          </a:r>
          <a:r>
            <a:rPr lang="fr-FR" dirty="0">
              <a:solidFill>
                <a:schemeClr val="tx1"/>
              </a:solidFill>
            </a:rPr>
            <a:t>équipes : e-learning Ontario / stratégie d’apprentissage électronique Ontario</a:t>
          </a:r>
        </a:p>
      </dgm:t>
    </dgm:pt>
    <dgm:pt modelId="{1E6A423D-F85F-7C4D-A019-BCBE3D37E6A7}" type="parTrans" cxnId="{4B5C30FC-B479-BD42-8A6E-610935A81728}">
      <dgm:prSet/>
      <dgm:spPr/>
      <dgm:t>
        <a:bodyPr/>
        <a:lstStyle/>
        <a:p>
          <a:endParaRPr lang="fr-FR"/>
        </a:p>
      </dgm:t>
    </dgm:pt>
    <dgm:pt modelId="{74C85BDD-D7D2-4249-B711-2C566C124955}" type="sibTrans" cxnId="{4B5C30FC-B479-BD42-8A6E-610935A81728}">
      <dgm:prSet/>
      <dgm:spPr/>
      <dgm:t>
        <a:bodyPr/>
        <a:lstStyle/>
        <a:p>
          <a:endParaRPr lang="fr-FR"/>
        </a:p>
      </dgm:t>
    </dgm:pt>
    <dgm:pt modelId="{164A5E5F-1D05-474F-82E8-BA19D148F87E}">
      <dgm:prSet phldrT="[Texte]"/>
      <dgm:spPr/>
      <dgm:t>
        <a:bodyPr/>
        <a:lstStyle/>
        <a:p>
          <a:r>
            <a:rPr lang="fr-FR" dirty="0"/>
            <a:t>Rémunération d’un responsable du déploiement dans </a:t>
          </a:r>
          <a:r>
            <a:rPr lang="fr-FR" dirty="0" err="1"/>
            <a:t>chq</a:t>
          </a:r>
          <a:r>
            <a:rPr lang="fr-FR" dirty="0"/>
            <a:t> CS</a:t>
          </a:r>
        </a:p>
      </dgm:t>
    </dgm:pt>
    <dgm:pt modelId="{C0D75E1C-9093-5149-8096-415CA90B13D2}" type="parTrans" cxnId="{A71A9212-073C-A844-8B7C-AA74E3FBBAA6}">
      <dgm:prSet/>
      <dgm:spPr/>
      <dgm:t>
        <a:bodyPr/>
        <a:lstStyle/>
        <a:p>
          <a:endParaRPr lang="fr-FR"/>
        </a:p>
      </dgm:t>
    </dgm:pt>
    <dgm:pt modelId="{DA6ABE75-4B77-8B4E-B629-575CD372A4D5}" type="sibTrans" cxnId="{A71A9212-073C-A844-8B7C-AA74E3FBBAA6}">
      <dgm:prSet/>
      <dgm:spPr/>
      <dgm:t>
        <a:bodyPr/>
        <a:lstStyle/>
        <a:p>
          <a:endParaRPr lang="fr-FR"/>
        </a:p>
      </dgm:t>
    </dgm:pt>
    <dgm:pt modelId="{F777376E-2F6E-BF47-8EFB-6C656F848D89}" type="pres">
      <dgm:prSet presAssocID="{B024C1F6-03CE-9F4B-B0AD-4A34553674D1}" presName="Name0" presStyleCnt="0">
        <dgm:presLayoutVars>
          <dgm:dir/>
          <dgm:animLvl val="lvl"/>
          <dgm:resizeHandles val="exact"/>
        </dgm:presLayoutVars>
      </dgm:prSet>
      <dgm:spPr/>
      <dgm:t>
        <a:bodyPr/>
        <a:lstStyle/>
        <a:p>
          <a:endParaRPr lang="fr-FR"/>
        </a:p>
      </dgm:t>
    </dgm:pt>
    <dgm:pt modelId="{29F892F0-F3BA-6C4D-9D1F-319E1A1191CD}" type="pres">
      <dgm:prSet presAssocID="{EC5CD059-91A6-C24E-B5F1-BFCC246A889F}" presName="linNode" presStyleCnt="0"/>
      <dgm:spPr/>
    </dgm:pt>
    <dgm:pt modelId="{888D0BDB-5C64-7740-BE4E-83909683D470}" type="pres">
      <dgm:prSet presAssocID="{EC5CD059-91A6-C24E-B5F1-BFCC246A889F}" presName="parentText" presStyleLbl="node1" presStyleIdx="0" presStyleCnt="3">
        <dgm:presLayoutVars>
          <dgm:chMax val="1"/>
          <dgm:bulletEnabled val="1"/>
        </dgm:presLayoutVars>
      </dgm:prSet>
      <dgm:spPr/>
      <dgm:t>
        <a:bodyPr/>
        <a:lstStyle/>
        <a:p>
          <a:endParaRPr lang="fr-FR"/>
        </a:p>
      </dgm:t>
    </dgm:pt>
    <dgm:pt modelId="{7C742A4C-225F-0148-9C64-DD45A9A07C0B}" type="pres">
      <dgm:prSet presAssocID="{EC5CD059-91A6-C24E-B5F1-BFCC246A889F}" presName="descendantText" presStyleLbl="alignAccFollowNode1" presStyleIdx="0" presStyleCnt="3">
        <dgm:presLayoutVars>
          <dgm:bulletEnabled val="1"/>
        </dgm:presLayoutVars>
      </dgm:prSet>
      <dgm:spPr/>
      <dgm:t>
        <a:bodyPr/>
        <a:lstStyle/>
        <a:p>
          <a:endParaRPr lang="fr-FR"/>
        </a:p>
      </dgm:t>
    </dgm:pt>
    <dgm:pt modelId="{377272ED-844D-A543-B875-A3481ED84A61}" type="pres">
      <dgm:prSet presAssocID="{A730D1F0-366D-9240-8D46-7B215E0281DD}" presName="sp" presStyleCnt="0"/>
      <dgm:spPr/>
    </dgm:pt>
    <dgm:pt modelId="{64FBB919-AFFC-964F-B856-1B33DE39CF8D}" type="pres">
      <dgm:prSet presAssocID="{82ABDE30-AC07-E049-9954-09D67554A22A}" presName="linNode" presStyleCnt="0"/>
      <dgm:spPr/>
    </dgm:pt>
    <dgm:pt modelId="{4A6394EF-CA03-E542-9C57-C80EB40DF098}" type="pres">
      <dgm:prSet presAssocID="{82ABDE30-AC07-E049-9954-09D67554A22A}" presName="parentText" presStyleLbl="node1" presStyleIdx="1" presStyleCnt="3">
        <dgm:presLayoutVars>
          <dgm:chMax val="1"/>
          <dgm:bulletEnabled val="1"/>
        </dgm:presLayoutVars>
      </dgm:prSet>
      <dgm:spPr/>
      <dgm:t>
        <a:bodyPr/>
        <a:lstStyle/>
        <a:p>
          <a:endParaRPr lang="fr-FR"/>
        </a:p>
      </dgm:t>
    </dgm:pt>
    <dgm:pt modelId="{9B1CF8AB-4EFD-334F-AC33-256503313813}" type="pres">
      <dgm:prSet presAssocID="{82ABDE30-AC07-E049-9954-09D67554A22A}" presName="descendantText" presStyleLbl="alignAccFollowNode1" presStyleIdx="1" presStyleCnt="3">
        <dgm:presLayoutVars>
          <dgm:bulletEnabled val="1"/>
        </dgm:presLayoutVars>
      </dgm:prSet>
      <dgm:spPr/>
      <dgm:t>
        <a:bodyPr/>
        <a:lstStyle/>
        <a:p>
          <a:endParaRPr lang="fr-FR"/>
        </a:p>
      </dgm:t>
    </dgm:pt>
    <dgm:pt modelId="{A344DA54-EF80-FE4A-B6BF-225572B802DD}" type="pres">
      <dgm:prSet presAssocID="{885E94D1-4240-6745-831A-8E8DE385F082}" presName="sp" presStyleCnt="0"/>
      <dgm:spPr/>
    </dgm:pt>
    <dgm:pt modelId="{480DF95C-AD45-8F4C-BB46-F2370EBF35FF}" type="pres">
      <dgm:prSet presAssocID="{48801A3C-857B-2F4A-AD51-E159D56B5866}" presName="linNode" presStyleCnt="0"/>
      <dgm:spPr/>
    </dgm:pt>
    <dgm:pt modelId="{43DAC859-9776-9C49-87EE-475D24A346EC}" type="pres">
      <dgm:prSet presAssocID="{48801A3C-857B-2F4A-AD51-E159D56B5866}" presName="parentText" presStyleLbl="node1" presStyleIdx="2" presStyleCnt="3">
        <dgm:presLayoutVars>
          <dgm:chMax val="1"/>
          <dgm:bulletEnabled val="1"/>
        </dgm:presLayoutVars>
      </dgm:prSet>
      <dgm:spPr/>
      <dgm:t>
        <a:bodyPr/>
        <a:lstStyle/>
        <a:p>
          <a:endParaRPr lang="fr-FR"/>
        </a:p>
      </dgm:t>
    </dgm:pt>
    <dgm:pt modelId="{BD028409-B162-4741-993E-7265D015D5D9}" type="pres">
      <dgm:prSet presAssocID="{48801A3C-857B-2F4A-AD51-E159D56B5866}" presName="descendantText" presStyleLbl="alignAccFollowNode1" presStyleIdx="2" presStyleCnt="3" custLinFactNeighborY="844">
        <dgm:presLayoutVars>
          <dgm:bulletEnabled val="1"/>
        </dgm:presLayoutVars>
      </dgm:prSet>
      <dgm:spPr/>
      <dgm:t>
        <a:bodyPr/>
        <a:lstStyle/>
        <a:p>
          <a:endParaRPr lang="fr-FR"/>
        </a:p>
      </dgm:t>
    </dgm:pt>
  </dgm:ptLst>
  <dgm:cxnLst>
    <dgm:cxn modelId="{87CB3952-D1D8-BD4B-9E62-19DF39B1057A}" srcId="{48801A3C-857B-2F4A-AD51-E159D56B5866}" destId="{B1AFA885-C016-C943-9B15-7A733E3BACE8}" srcOrd="0" destOrd="0" parTransId="{5D771CBD-C1AD-5049-AEFA-4139BDEB359B}" sibTransId="{31C47916-2BE1-1D47-A40F-715AC078DEF3}"/>
    <dgm:cxn modelId="{B7871398-3AC0-B043-8DB2-AAB3A4EEDBF5}" type="presOf" srcId="{1552BD17-3939-F348-8583-9F31103023DC}" destId="{7C742A4C-225F-0148-9C64-DD45A9A07C0B}" srcOrd="0" destOrd="0" presId="urn:microsoft.com/office/officeart/2005/8/layout/vList5"/>
    <dgm:cxn modelId="{4B5C30FC-B479-BD42-8A6E-610935A81728}" srcId="{EC5CD059-91A6-C24E-B5F1-BFCC246A889F}" destId="{1552BD17-3939-F348-8583-9F31103023DC}" srcOrd="0" destOrd="0" parTransId="{1E6A423D-F85F-7C4D-A019-BCBE3D37E6A7}" sibTransId="{74C85BDD-D7D2-4249-B711-2C566C124955}"/>
    <dgm:cxn modelId="{F73979F0-90FA-2E47-9432-278ED2955F41}" type="presOf" srcId="{164A5E5F-1D05-474F-82E8-BA19D148F87E}" destId="{9B1CF8AB-4EFD-334F-AC33-256503313813}" srcOrd="0" destOrd="1" presId="urn:microsoft.com/office/officeart/2005/8/layout/vList5"/>
    <dgm:cxn modelId="{58AAA0EB-DA9D-1D49-9129-2B27AA3A332C}" type="presOf" srcId="{A38B56EA-6A56-164E-A43F-14CA58BB758A}" destId="{9B1CF8AB-4EFD-334F-AC33-256503313813}" srcOrd="0" destOrd="0" presId="urn:microsoft.com/office/officeart/2005/8/layout/vList5"/>
    <dgm:cxn modelId="{8A90CF93-0240-F447-A2B1-831924936485}" srcId="{B024C1F6-03CE-9F4B-B0AD-4A34553674D1}" destId="{48801A3C-857B-2F4A-AD51-E159D56B5866}" srcOrd="2" destOrd="0" parTransId="{8DD9998B-9CAF-0B49-B150-46CDFE963119}" sibTransId="{813038B0-C17B-B640-B53E-534178EDB6FB}"/>
    <dgm:cxn modelId="{3374214D-1170-6648-97AB-FE8F2AD0A1B1}" type="presOf" srcId="{B024C1F6-03CE-9F4B-B0AD-4A34553674D1}" destId="{F777376E-2F6E-BF47-8EFB-6C656F848D89}" srcOrd="0" destOrd="0" presId="urn:microsoft.com/office/officeart/2005/8/layout/vList5"/>
    <dgm:cxn modelId="{8709A9A0-8CEB-784E-84C4-9AC6C61EAEEB}" type="presOf" srcId="{48801A3C-857B-2F4A-AD51-E159D56B5866}" destId="{43DAC859-9776-9C49-87EE-475D24A346EC}" srcOrd="0" destOrd="0" presId="urn:microsoft.com/office/officeart/2005/8/layout/vList5"/>
    <dgm:cxn modelId="{C22C92C0-BAF1-3B46-88BE-85F32351CCF3}" type="presOf" srcId="{B1AFA885-C016-C943-9B15-7A733E3BACE8}" destId="{BD028409-B162-4741-993E-7265D015D5D9}" srcOrd="0" destOrd="0" presId="urn:microsoft.com/office/officeart/2005/8/layout/vList5"/>
    <dgm:cxn modelId="{C829B746-E226-A64C-A297-39970A639EE5}" srcId="{B024C1F6-03CE-9F4B-B0AD-4A34553674D1}" destId="{82ABDE30-AC07-E049-9954-09D67554A22A}" srcOrd="1" destOrd="0" parTransId="{E7CB0722-2E1B-384A-BA34-BDF9DBF33A5B}" sibTransId="{885E94D1-4240-6745-831A-8E8DE385F082}"/>
    <dgm:cxn modelId="{B9E1A47C-E030-EC49-B74F-D08C29270E5D}" type="presOf" srcId="{82ABDE30-AC07-E049-9954-09D67554A22A}" destId="{4A6394EF-CA03-E542-9C57-C80EB40DF098}" srcOrd="0" destOrd="0" presId="urn:microsoft.com/office/officeart/2005/8/layout/vList5"/>
    <dgm:cxn modelId="{50FDDDEF-3881-E248-9105-DC10E0019C69}" type="presOf" srcId="{EC5CD059-91A6-C24E-B5F1-BFCC246A889F}" destId="{888D0BDB-5C64-7740-BE4E-83909683D470}" srcOrd="0" destOrd="0" presId="urn:microsoft.com/office/officeart/2005/8/layout/vList5"/>
    <dgm:cxn modelId="{D1BFBB4C-A599-7F4A-9A5B-6CFC9BBCC2C3}" srcId="{82ABDE30-AC07-E049-9954-09D67554A22A}" destId="{A38B56EA-6A56-164E-A43F-14CA58BB758A}" srcOrd="0" destOrd="0" parTransId="{3763DC9D-B3DE-924D-9B9A-F39D73B10FBC}" sibTransId="{BBC31F93-B726-124E-BF0E-196BE21B3DA6}"/>
    <dgm:cxn modelId="{3F0BB8B5-4362-C949-BFF0-109E2F5C1CA6}" srcId="{B024C1F6-03CE-9F4B-B0AD-4A34553674D1}" destId="{EC5CD059-91A6-C24E-B5F1-BFCC246A889F}" srcOrd="0" destOrd="0" parTransId="{05E5655E-4B67-D74C-A017-2AE62C03F9F0}" sibTransId="{A730D1F0-366D-9240-8D46-7B215E0281DD}"/>
    <dgm:cxn modelId="{A71A9212-073C-A844-8B7C-AA74E3FBBAA6}" srcId="{82ABDE30-AC07-E049-9954-09D67554A22A}" destId="{164A5E5F-1D05-474F-82E8-BA19D148F87E}" srcOrd="1" destOrd="0" parTransId="{C0D75E1C-9093-5149-8096-415CA90B13D2}" sibTransId="{DA6ABE75-4B77-8B4E-B629-575CD372A4D5}"/>
    <dgm:cxn modelId="{5A1120AB-7313-DA4E-B236-5154CDF1075A}" type="presParOf" srcId="{F777376E-2F6E-BF47-8EFB-6C656F848D89}" destId="{29F892F0-F3BA-6C4D-9D1F-319E1A1191CD}" srcOrd="0" destOrd="0" presId="urn:microsoft.com/office/officeart/2005/8/layout/vList5"/>
    <dgm:cxn modelId="{86146E96-B257-4F47-8EB3-731BCAAA3C07}" type="presParOf" srcId="{29F892F0-F3BA-6C4D-9D1F-319E1A1191CD}" destId="{888D0BDB-5C64-7740-BE4E-83909683D470}" srcOrd="0" destOrd="0" presId="urn:microsoft.com/office/officeart/2005/8/layout/vList5"/>
    <dgm:cxn modelId="{4023A6EF-2B3D-294D-92C9-2BF657321B19}" type="presParOf" srcId="{29F892F0-F3BA-6C4D-9D1F-319E1A1191CD}" destId="{7C742A4C-225F-0148-9C64-DD45A9A07C0B}" srcOrd="1" destOrd="0" presId="urn:microsoft.com/office/officeart/2005/8/layout/vList5"/>
    <dgm:cxn modelId="{5BA8292D-B4B6-E24E-AED9-C336A7B8B4D8}" type="presParOf" srcId="{F777376E-2F6E-BF47-8EFB-6C656F848D89}" destId="{377272ED-844D-A543-B875-A3481ED84A61}" srcOrd="1" destOrd="0" presId="urn:microsoft.com/office/officeart/2005/8/layout/vList5"/>
    <dgm:cxn modelId="{506EC52F-C842-1348-94DA-A49031D8B656}" type="presParOf" srcId="{F777376E-2F6E-BF47-8EFB-6C656F848D89}" destId="{64FBB919-AFFC-964F-B856-1B33DE39CF8D}" srcOrd="2" destOrd="0" presId="urn:microsoft.com/office/officeart/2005/8/layout/vList5"/>
    <dgm:cxn modelId="{71624213-2214-C348-92F0-93FFEAEFD44A}" type="presParOf" srcId="{64FBB919-AFFC-964F-B856-1B33DE39CF8D}" destId="{4A6394EF-CA03-E542-9C57-C80EB40DF098}" srcOrd="0" destOrd="0" presId="urn:microsoft.com/office/officeart/2005/8/layout/vList5"/>
    <dgm:cxn modelId="{FF063D8F-ADBB-1A48-B0D0-2873967CA1C6}" type="presParOf" srcId="{64FBB919-AFFC-964F-B856-1B33DE39CF8D}" destId="{9B1CF8AB-4EFD-334F-AC33-256503313813}" srcOrd="1" destOrd="0" presId="urn:microsoft.com/office/officeart/2005/8/layout/vList5"/>
    <dgm:cxn modelId="{1EA47721-11D0-B74E-A15B-A18C489ED300}" type="presParOf" srcId="{F777376E-2F6E-BF47-8EFB-6C656F848D89}" destId="{A344DA54-EF80-FE4A-B6BF-225572B802DD}" srcOrd="3" destOrd="0" presId="urn:microsoft.com/office/officeart/2005/8/layout/vList5"/>
    <dgm:cxn modelId="{167C5987-1A6C-A94E-9ACF-1AA129A0F924}" type="presParOf" srcId="{F777376E-2F6E-BF47-8EFB-6C656F848D89}" destId="{480DF95C-AD45-8F4C-BB46-F2370EBF35FF}" srcOrd="4" destOrd="0" presId="urn:microsoft.com/office/officeart/2005/8/layout/vList5"/>
    <dgm:cxn modelId="{8729FBB7-5C19-C342-BB46-107C58410EAC}" type="presParOf" srcId="{480DF95C-AD45-8F4C-BB46-F2370EBF35FF}" destId="{43DAC859-9776-9C49-87EE-475D24A346EC}" srcOrd="0" destOrd="0" presId="urn:microsoft.com/office/officeart/2005/8/layout/vList5"/>
    <dgm:cxn modelId="{A7F49561-4F1F-904D-A06C-CD5E472C435D}" type="presParOf" srcId="{480DF95C-AD45-8F4C-BB46-F2370EBF35FF}" destId="{BD028409-B162-4741-993E-7265D015D5D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1693B-6EFE-2544-B409-2543BD96664D}">
      <dsp:nvSpPr>
        <dsp:cNvPr id="0" name=""/>
        <dsp:cNvSpPr/>
      </dsp:nvSpPr>
      <dsp:spPr>
        <a:xfrm>
          <a:off x="1791" y="243750"/>
          <a:ext cx="3353245" cy="1341298"/>
        </a:xfrm>
        <a:prstGeom prst="homePlate">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33338" bIns="66675" numCol="1" spcCol="1270" anchor="ctr" anchorCtr="0">
          <a:noAutofit/>
        </a:bodyPr>
        <a:lstStyle/>
        <a:p>
          <a:pPr lvl="0" algn="ctr" defTabSz="1111250">
            <a:lnSpc>
              <a:spcPct val="90000"/>
            </a:lnSpc>
            <a:spcBef>
              <a:spcPct val="0"/>
            </a:spcBef>
            <a:spcAft>
              <a:spcPct val="35000"/>
            </a:spcAft>
          </a:pPr>
          <a:r>
            <a:rPr lang="fr-FR" sz="2500" kern="1200" dirty="0"/>
            <a:t>Élémentaire</a:t>
          </a:r>
        </a:p>
        <a:p>
          <a:pPr lvl="0" algn="ctr" defTabSz="1111250">
            <a:lnSpc>
              <a:spcPct val="90000"/>
            </a:lnSpc>
            <a:spcBef>
              <a:spcPct val="0"/>
            </a:spcBef>
            <a:spcAft>
              <a:spcPct val="35000"/>
            </a:spcAft>
          </a:pPr>
          <a:r>
            <a:rPr lang="fr-FR" sz="2500" kern="1200" dirty="0"/>
            <a:t>Maternelle-</a:t>
          </a:r>
        </a:p>
        <a:p>
          <a:pPr lvl="0" algn="ctr" defTabSz="1111250">
            <a:lnSpc>
              <a:spcPct val="90000"/>
            </a:lnSpc>
            <a:spcBef>
              <a:spcPct val="0"/>
            </a:spcBef>
            <a:spcAft>
              <a:spcPct val="35000"/>
            </a:spcAft>
          </a:pPr>
          <a:r>
            <a:rPr lang="fr-FR" sz="2500" kern="1200" dirty="0"/>
            <a:t>6</a:t>
          </a:r>
          <a:r>
            <a:rPr lang="fr-FR" sz="2500" kern="1200" baseline="30000" dirty="0"/>
            <a:t>ème</a:t>
          </a:r>
          <a:r>
            <a:rPr lang="fr-FR" sz="2500" kern="1200" dirty="0"/>
            <a:t> année</a:t>
          </a:r>
        </a:p>
      </dsp:txBody>
      <dsp:txXfrm>
        <a:off x="1791" y="243750"/>
        <a:ext cx="3017921" cy="1341298"/>
      </dsp:txXfrm>
    </dsp:sp>
    <dsp:sp modelId="{381FE3DC-C3A4-E84E-BB9D-F3C814FD9A95}">
      <dsp:nvSpPr>
        <dsp:cNvPr id="0" name=""/>
        <dsp:cNvSpPr/>
      </dsp:nvSpPr>
      <dsp:spPr>
        <a:xfrm>
          <a:off x="2684388" y="243750"/>
          <a:ext cx="3469636" cy="1341298"/>
        </a:xfrm>
        <a:prstGeom prst="chevron">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fr-FR" sz="2500" kern="1200" dirty="0"/>
            <a:t>Élémentaire</a:t>
          </a:r>
        </a:p>
        <a:p>
          <a:pPr lvl="0" algn="ctr" defTabSz="1111250">
            <a:lnSpc>
              <a:spcPct val="90000"/>
            </a:lnSpc>
            <a:spcBef>
              <a:spcPct val="0"/>
            </a:spcBef>
            <a:spcAft>
              <a:spcPct val="35000"/>
            </a:spcAft>
          </a:pPr>
          <a:r>
            <a:rPr lang="fr-FR" sz="2500" i="1" kern="1200" dirty="0"/>
            <a:t>Intermédiaire</a:t>
          </a:r>
        </a:p>
        <a:p>
          <a:pPr lvl="0" algn="ctr" defTabSz="1111250">
            <a:lnSpc>
              <a:spcPct val="90000"/>
            </a:lnSpc>
            <a:spcBef>
              <a:spcPct val="0"/>
            </a:spcBef>
            <a:spcAft>
              <a:spcPct val="35000"/>
            </a:spcAft>
          </a:pPr>
          <a:r>
            <a:rPr lang="fr-FR" sz="2500" kern="1200" dirty="0"/>
            <a:t>7-8</a:t>
          </a:r>
          <a:r>
            <a:rPr lang="fr-FR" sz="2500" kern="1200" baseline="30000" dirty="0"/>
            <a:t>ème</a:t>
          </a:r>
          <a:r>
            <a:rPr lang="fr-FR" sz="2500" kern="1200" dirty="0"/>
            <a:t> année</a:t>
          </a:r>
        </a:p>
      </dsp:txBody>
      <dsp:txXfrm>
        <a:off x="3355037" y="243750"/>
        <a:ext cx="2128338" cy="1341298"/>
      </dsp:txXfrm>
    </dsp:sp>
    <dsp:sp modelId="{EDE02A0A-367C-2B43-BDBD-CEE6CDFDEA87}">
      <dsp:nvSpPr>
        <dsp:cNvPr id="0" name=""/>
        <dsp:cNvSpPr/>
      </dsp:nvSpPr>
      <dsp:spPr>
        <a:xfrm>
          <a:off x="5483375" y="243750"/>
          <a:ext cx="3353245" cy="1341298"/>
        </a:xfrm>
        <a:prstGeom prst="chevron">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lvl="0" algn="ctr" defTabSz="1111250">
            <a:lnSpc>
              <a:spcPct val="90000"/>
            </a:lnSpc>
            <a:spcBef>
              <a:spcPct val="0"/>
            </a:spcBef>
            <a:spcAft>
              <a:spcPct val="35000"/>
            </a:spcAft>
          </a:pPr>
          <a:r>
            <a:rPr lang="fr-FR" sz="2500" kern="1200" dirty="0"/>
            <a:t>Secondaire</a:t>
          </a:r>
        </a:p>
        <a:p>
          <a:pPr lvl="0" algn="ctr" defTabSz="1111250">
            <a:lnSpc>
              <a:spcPct val="90000"/>
            </a:lnSpc>
            <a:spcBef>
              <a:spcPct val="0"/>
            </a:spcBef>
            <a:spcAft>
              <a:spcPct val="35000"/>
            </a:spcAft>
          </a:pPr>
          <a:endParaRPr lang="fr-FR" sz="2500" kern="1200" dirty="0"/>
        </a:p>
        <a:p>
          <a:pPr lvl="0" algn="ctr" defTabSz="1111250">
            <a:lnSpc>
              <a:spcPct val="90000"/>
            </a:lnSpc>
            <a:spcBef>
              <a:spcPct val="0"/>
            </a:spcBef>
            <a:spcAft>
              <a:spcPct val="35000"/>
            </a:spcAft>
          </a:pPr>
          <a:r>
            <a:rPr lang="fr-FR" sz="2500" kern="1200" dirty="0"/>
            <a:t>9-12</a:t>
          </a:r>
          <a:r>
            <a:rPr lang="fr-FR" sz="2500" kern="1200" baseline="30000" dirty="0"/>
            <a:t>ème</a:t>
          </a:r>
          <a:r>
            <a:rPr lang="fr-FR" sz="2500" kern="1200" dirty="0"/>
            <a:t> année</a:t>
          </a:r>
        </a:p>
      </dsp:txBody>
      <dsp:txXfrm>
        <a:off x="6154024" y="243750"/>
        <a:ext cx="2011947" cy="1341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D7BA5-B239-AA4A-B6ED-C5B596F23F5F}">
      <dsp:nvSpPr>
        <dsp:cNvPr id="0" name=""/>
        <dsp:cNvSpPr/>
      </dsp:nvSpPr>
      <dsp:spPr>
        <a:xfrm>
          <a:off x="1295356" y="0"/>
          <a:ext cx="6770948" cy="5660570"/>
        </a:xfrm>
        <a:prstGeom prst="diamond">
          <a:avLst/>
        </a:prstGeom>
        <a:solidFill>
          <a:srgbClr val="002060"/>
        </a:solidFill>
        <a:ln>
          <a:noFill/>
        </a:ln>
        <a:effectLst/>
      </dsp:spPr>
      <dsp:style>
        <a:lnRef idx="0">
          <a:scrgbClr r="0" g="0" b="0"/>
        </a:lnRef>
        <a:fillRef idx="1">
          <a:scrgbClr r="0" g="0" b="0"/>
        </a:fillRef>
        <a:effectRef idx="0">
          <a:scrgbClr r="0" g="0" b="0"/>
        </a:effectRef>
        <a:fontRef idx="minor"/>
      </dsp:style>
    </dsp:sp>
    <dsp:sp modelId="{9EE1F113-D4F6-BD42-862C-2D88EC8E3818}">
      <dsp:nvSpPr>
        <dsp:cNvPr id="0" name=""/>
        <dsp:cNvSpPr/>
      </dsp:nvSpPr>
      <dsp:spPr>
        <a:xfrm>
          <a:off x="2307777" y="572402"/>
          <a:ext cx="1704682" cy="1641919"/>
        </a:xfrm>
        <a:prstGeom prst="roundRect">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fr-FR" sz="5400" kern="1200" dirty="0"/>
            <a:t>31</a:t>
          </a:r>
        </a:p>
      </dsp:txBody>
      <dsp:txXfrm>
        <a:off x="2387929" y="652554"/>
        <a:ext cx="1544378" cy="1481615"/>
      </dsp:txXfrm>
    </dsp:sp>
    <dsp:sp modelId="{1F6CC57E-2F94-E648-8E9F-DF3C06BDD8ED}">
      <dsp:nvSpPr>
        <dsp:cNvPr id="0" name=""/>
        <dsp:cNvSpPr/>
      </dsp:nvSpPr>
      <dsp:spPr>
        <a:xfrm>
          <a:off x="5349226" y="601863"/>
          <a:ext cx="1748260" cy="1632757"/>
        </a:xfrm>
        <a:prstGeom prst="roundRect">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fr-FR" sz="5400" kern="1200" dirty="0"/>
            <a:t>4</a:t>
          </a:r>
        </a:p>
      </dsp:txBody>
      <dsp:txXfrm>
        <a:off x="5428931" y="681568"/>
        <a:ext cx="1588850" cy="1473347"/>
      </dsp:txXfrm>
    </dsp:sp>
    <dsp:sp modelId="{2D22FC28-2401-3A4A-8463-C5DE319507A0}">
      <dsp:nvSpPr>
        <dsp:cNvPr id="0" name=""/>
        <dsp:cNvSpPr/>
      </dsp:nvSpPr>
      <dsp:spPr>
        <a:xfrm>
          <a:off x="2368741" y="3209127"/>
          <a:ext cx="1713402" cy="1721261"/>
        </a:xfrm>
        <a:prstGeom prst="roundRect">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fr-FR" sz="5400" kern="1200" dirty="0"/>
            <a:t>29</a:t>
          </a:r>
          <a:r>
            <a:rPr lang="fr-FR" sz="6500" kern="1200" dirty="0"/>
            <a:t> </a:t>
          </a:r>
        </a:p>
      </dsp:txBody>
      <dsp:txXfrm>
        <a:off x="2452382" y="3292768"/>
        <a:ext cx="1546120" cy="1553979"/>
      </dsp:txXfrm>
    </dsp:sp>
    <dsp:sp modelId="{1C931C4C-7801-7E4B-AE40-1E345C702308}">
      <dsp:nvSpPr>
        <dsp:cNvPr id="0" name=""/>
        <dsp:cNvSpPr/>
      </dsp:nvSpPr>
      <dsp:spPr>
        <a:xfrm>
          <a:off x="5332668" y="3217605"/>
          <a:ext cx="1726449" cy="1721261"/>
        </a:xfrm>
        <a:prstGeom prst="roundRect">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fr-FR" sz="5400" kern="1200" dirty="0"/>
            <a:t>8</a:t>
          </a:r>
        </a:p>
      </dsp:txBody>
      <dsp:txXfrm>
        <a:off x="5416693" y="3301630"/>
        <a:ext cx="1558399" cy="15532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42E31-D1A6-BF48-95E2-681D1639464C}">
      <dsp:nvSpPr>
        <dsp:cNvPr id="0" name=""/>
        <dsp:cNvSpPr/>
      </dsp:nvSpPr>
      <dsp:spPr>
        <a:xfrm>
          <a:off x="4282" y="185781"/>
          <a:ext cx="8762371" cy="2559358"/>
        </a:xfrm>
        <a:prstGeom prst="rightArrow">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132E7D-1ECA-344D-9EFD-AC65D07A8C8F}">
      <dsp:nvSpPr>
        <dsp:cNvPr id="0" name=""/>
        <dsp:cNvSpPr/>
      </dsp:nvSpPr>
      <dsp:spPr>
        <a:xfrm>
          <a:off x="5046320" y="861990"/>
          <a:ext cx="2137111"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lvl="0" algn="ctr" defTabSz="800100">
            <a:lnSpc>
              <a:spcPct val="90000"/>
            </a:lnSpc>
            <a:spcBef>
              <a:spcPct val="0"/>
            </a:spcBef>
            <a:spcAft>
              <a:spcPct val="35000"/>
            </a:spcAft>
          </a:pPr>
          <a:endParaRPr lang="fr-FR" sz="1800" kern="1200" dirty="0"/>
        </a:p>
        <a:p>
          <a:pPr lvl="0" algn="ctr" defTabSz="800100">
            <a:lnSpc>
              <a:spcPct val="90000"/>
            </a:lnSpc>
            <a:spcBef>
              <a:spcPct val="0"/>
            </a:spcBef>
            <a:spcAft>
              <a:spcPct val="35000"/>
            </a:spcAft>
          </a:pPr>
          <a:r>
            <a:rPr lang="fr-FR" sz="2400" kern="1200" dirty="0">
              <a:solidFill>
                <a:schemeClr val="bg2"/>
              </a:solidFill>
            </a:rPr>
            <a:t>Pédagogie redéfinie par la technologie</a:t>
          </a:r>
        </a:p>
        <a:p>
          <a:pPr lvl="0" algn="ctr" defTabSz="800100">
            <a:lnSpc>
              <a:spcPct val="90000"/>
            </a:lnSpc>
            <a:spcBef>
              <a:spcPct val="0"/>
            </a:spcBef>
            <a:spcAft>
              <a:spcPct val="35000"/>
            </a:spcAft>
          </a:pPr>
          <a:endParaRPr lang="fr-FR" sz="1800" kern="1200" dirty="0"/>
        </a:p>
      </dsp:txBody>
      <dsp:txXfrm>
        <a:off x="5046320" y="861990"/>
        <a:ext cx="2137111" cy="1394460"/>
      </dsp:txXfrm>
    </dsp:sp>
    <dsp:sp modelId="{3476D968-28DF-FA4B-9F62-024CDA60F266}">
      <dsp:nvSpPr>
        <dsp:cNvPr id="0" name=""/>
        <dsp:cNvSpPr/>
      </dsp:nvSpPr>
      <dsp:spPr>
        <a:xfrm>
          <a:off x="2644911" y="830461"/>
          <a:ext cx="2137111"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fr-FR" sz="2400" kern="1200" dirty="0">
              <a:solidFill>
                <a:schemeClr val="bg2"/>
              </a:solidFill>
            </a:rPr>
            <a:t>Apprentissage</a:t>
          </a:r>
          <a:r>
            <a:rPr lang="fr-FR" sz="2400" kern="1200" dirty="0"/>
            <a:t> </a:t>
          </a:r>
          <a:r>
            <a:rPr lang="fr-FR" sz="2400" kern="1200" dirty="0">
              <a:solidFill>
                <a:schemeClr val="bg2"/>
              </a:solidFill>
            </a:rPr>
            <a:t>assisté par la technologie</a:t>
          </a:r>
        </a:p>
      </dsp:txBody>
      <dsp:txXfrm>
        <a:off x="2644911" y="830461"/>
        <a:ext cx="2137111" cy="1394460"/>
      </dsp:txXfrm>
    </dsp:sp>
    <dsp:sp modelId="{1417C5F9-262D-DC48-BA37-EED5ECAB58B9}">
      <dsp:nvSpPr>
        <dsp:cNvPr id="0" name=""/>
        <dsp:cNvSpPr/>
      </dsp:nvSpPr>
      <dsp:spPr>
        <a:xfrm>
          <a:off x="253932" y="851796"/>
          <a:ext cx="2137111"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fr-FR" sz="2400" kern="1200" dirty="0">
              <a:solidFill>
                <a:schemeClr val="bg2"/>
              </a:solidFill>
            </a:rPr>
            <a:t>Apprentissage électronique</a:t>
          </a:r>
        </a:p>
      </dsp:txBody>
      <dsp:txXfrm>
        <a:off x="253932" y="851796"/>
        <a:ext cx="2137111" cy="13944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3BFC8-33D2-BA48-9B2D-32940D34BFDE}">
      <dsp:nvSpPr>
        <dsp:cNvPr id="0" name=""/>
        <dsp:cNvSpPr/>
      </dsp:nvSpPr>
      <dsp:spPr>
        <a:xfrm rot="10800000">
          <a:off x="-2" y="794904"/>
          <a:ext cx="11184561" cy="1689813"/>
        </a:xfrm>
        <a:prstGeom prst="homePlate">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4810" tIns="106680" rIns="199136" bIns="106680" numCol="1" spcCol="1270" anchor="t" anchorCtr="0">
          <a:noAutofit/>
        </a:bodyPr>
        <a:lstStyle/>
        <a:p>
          <a:pPr lvl="0" algn="l" defTabSz="1244600">
            <a:lnSpc>
              <a:spcPct val="90000"/>
            </a:lnSpc>
            <a:spcBef>
              <a:spcPct val="0"/>
            </a:spcBef>
            <a:spcAft>
              <a:spcPct val="35000"/>
            </a:spcAft>
            <a:buNone/>
          </a:pPr>
          <a:r>
            <a:rPr lang="fr-FR" sz="2800" kern="1200" dirty="0"/>
            <a:t>2 approches: </a:t>
          </a:r>
        </a:p>
        <a:p>
          <a:pPr marL="285750" lvl="1" indent="-285750" algn="l" defTabSz="1244600">
            <a:lnSpc>
              <a:spcPct val="90000"/>
            </a:lnSpc>
            <a:spcBef>
              <a:spcPct val="0"/>
            </a:spcBef>
            <a:spcAft>
              <a:spcPct val="15000"/>
            </a:spcAft>
            <a:buChar char="••"/>
          </a:pPr>
          <a:r>
            <a:rPr lang="fr-FR" sz="2800" kern="1200" dirty="0"/>
            <a:t>« Apprentissage en ligne </a:t>
          </a:r>
          <a:r>
            <a:rPr lang="fr-FR" sz="2800" kern="1200" dirty="0" smtClean="0"/>
            <a:t>» = FAD </a:t>
          </a:r>
          <a:endParaRPr lang="fr-FR" sz="2800" kern="1200" dirty="0"/>
        </a:p>
        <a:p>
          <a:pPr marL="285750" lvl="1" indent="-285750" algn="l" defTabSz="1244600">
            <a:lnSpc>
              <a:spcPct val="90000"/>
            </a:lnSpc>
            <a:spcBef>
              <a:spcPct val="0"/>
            </a:spcBef>
            <a:spcAft>
              <a:spcPct val="15000"/>
            </a:spcAft>
            <a:buChar char="••"/>
          </a:pPr>
          <a:r>
            <a:rPr lang="fr-FR" sz="2800" kern="1200" dirty="0"/>
            <a:t>« Apprentissage </a:t>
          </a:r>
          <a:r>
            <a:rPr lang="fr-FR" sz="2800" kern="1200" dirty="0" smtClean="0"/>
            <a:t>hybride = intégration TIC (EAV/SGA)</a:t>
          </a:r>
          <a:endParaRPr lang="fr-FR" sz="2800" kern="1200" dirty="0"/>
        </a:p>
      </dsp:txBody>
      <dsp:txXfrm rot="10800000">
        <a:off x="422451" y="794904"/>
        <a:ext cx="10762108" cy="1689813"/>
      </dsp:txXfrm>
    </dsp:sp>
    <dsp:sp modelId="{6A061AFC-9E51-D946-B43F-ED6E55E30011}">
      <dsp:nvSpPr>
        <dsp:cNvPr id="0" name=""/>
        <dsp:cNvSpPr/>
      </dsp:nvSpPr>
      <dsp:spPr>
        <a:xfrm>
          <a:off x="0" y="607722"/>
          <a:ext cx="1894131" cy="206568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a:noFill/>
        </a:ln>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42A4C-225F-0148-9C64-DD45A9A07C0B}">
      <dsp:nvSpPr>
        <dsp:cNvPr id="0" name=""/>
        <dsp:cNvSpPr/>
      </dsp:nvSpPr>
      <dsp:spPr>
        <a:xfrm rot="5400000">
          <a:off x="6628794" y="-2662995"/>
          <a:ext cx="1165569" cy="678736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smtClean="0">
              <a:solidFill>
                <a:schemeClr val="tx1"/>
              </a:solidFill>
            </a:rPr>
            <a:t>2 </a:t>
          </a:r>
          <a:r>
            <a:rPr lang="fr-FR" sz="2400" kern="1200" dirty="0">
              <a:solidFill>
                <a:schemeClr val="tx1"/>
              </a:solidFill>
            </a:rPr>
            <a:t>équipes : e-learning Ontario / stratégie d’apprentissage électronique Ontario</a:t>
          </a:r>
        </a:p>
      </dsp:txBody>
      <dsp:txXfrm rot="-5400000">
        <a:off x="3817895" y="204802"/>
        <a:ext cx="6730470" cy="1051773"/>
      </dsp:txXfrm>
    </dsp:sp>
    <dsp:sp modelId="{888D0BDB-5C64-7740-BE4E-83909683D470}">
      <dsp:nvSpPr>
        <dsp:cNvPr id="0" name=""/>
        <dsp:cNvSpPr/>
      </dsp:nvSpPr>
      <dsp:spPr>
        <a:xfrm>
          <a:off x="0" y="2207"/>
          <a:ext cx="3817894" cy="1456961"/>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fr-FR" sz="3900" kern="1200" dirty="0"/>
            <a:t>Organisation</a:t>
          </a:r>
        </a:p>
        <a:p>
          <a:pPr lvl="0" algn="ctr" defTabSz="1733550">
            <a:lnSpc>
              <a:spcPct val="90000"/>
            </a:lnSpc>
            <a:spcBef>
              <a:spcPct val="0"/>
            </a:spcBef>
            <a:spcAft>
              <a:spcPct val="35000"/>
            </a:spcAft>
          </a:pPr>
          <a:r>
            <a:rPr lang="fr-FR" sz="3900" kern="1200" dirty="0"/>
            <a:t>(ministère)</a:t>
          </a:r>
        </a:p>
      </dsp:txBody>
      <dsp:txXfrm>
        <a:off x="71123" y="73330"/>
        <a:ext cx="3675648" cy="1314715"/>
      </dsp:txXfrm>
    </dsp:sp>
    <dsp:sp modelId="{9B1CF8AB-4EFD-334F-AC33-256503313813}">
      <dsp:nvSpPr>
        <dsp:cNvPr id="0" name=""/>
        <dsp:cNvSpPr/>
      </dsp:nvSpPr>
      <dsp:spPr>
        <a:xfrm rot="5400000">
          <a:off x="6628794" y="-1133186"/>
          <a:ext cx="1165569" cy="678736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err="1"/>
            <a:t>Brightspace</a:t>
          </a:r>
          <a:r>
            <a:rPr lang="fr-FR" sz="2400" kern="1200" dirty="0"/>
            <a:t> de Desire2Learn: EAV, BRÉO, C@O</a:t>
          </a:r>
        </a:p>
        <a:p>
          <a:pPr marL="228600" lvl="1" indent="-228600" algn="l" defTabSz="1066800">
            <a:lnSpc>
              <a:spcPct val="90000"/>
            </a:lnSpc>
            <a:spcBef>
              <a:spcPct val="0"/>
            </a:spcBef>
            <a:spcAft>
              <a:spcPct val="15000"/>
            </a:spcAft>
            <a:buChar char="••"/>
          </a:pPr>
          <a:r>
            <a:rPr lang="fr-FR" sz="2400" kern="1200" dirty="0"/>
            <a:t>Rémunération d’un responsable du déploiement dans </a:t>
          </a:r>
          <a:r>
            <a:rPr lang="fr-FR" sz="2400" kern="1200" dirty="0" err="1"/>
            <a:t>chq</a:t>
          </a:r>
          <a:r>
            <a:rPr lang="fr-FR" sz="2400" kern="1200" dirty="0"/>
            <a:t> CS</a:t>
          </a:r>
        </a:p>
      </dsp:txBody>
      <dsp:txXfrm rot="-5400000">
        <a:off x="3817895" y="1734611"/>
        <a:ext cx="6730470" cy="1051773"/>
      </dsp:txXfrm>
    </dsp:sp>
    <dsp:sp modelId="{4A6394EF-CA03-E542-9C57-C80EB40DF098}">
      <dsp:nvSpPr>
        <dsp:cNvPr id="0" name=""/>
        <dsp:cNvSpPr/>
      </dsp:nvSpPr>
      <dsp:spPr>
        <a:xfrm>
          <a:off x="0" y="1532017"/>
          <a:ext cx="3817894" cy="1456961"/>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fr-FR" sz="3900" kern="1200" dirty="0"/>
            <a:t>SGA (province)</a:t>
          </a:r>
        </a:p>
      </dsp:txBody>
      <dsp:txXfrm>
        <a:off x="71123" y="1603140"/>
        <a:ext cx="3675648" cy="1314715"/>
      </dsp:txXfrm>
    </dsp:sp>
    <dsp:sp modelId="{BD028409-B162-4741-993E-7265D015D5D9}">
      <dsp:nvSpPr>
        <dsp:cNvPr id="0" name=""/>
        <dsp:cNvSpPr/>
      </dsp:nvSpPr>
      <dsp:spPr>
        <a:xfrm rot="5400000">
          <a:off x="6628794" y="406460"/>
          <a:ext cx="1165569" cy="678736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err="1"/>
            <a:t>Chromebooks</a:t>
          </a:r>
          <a:r>
            <a:rPr lang="fr-FR" sz="2400" kern="1200" dirty="0"/>
            <a:t>, </a:t>
          </a:r>
          <a:r>
            <a:rPr lang="fr-FR" sz="2400" kern="1200" dirty="0" err="1"/>
            <a:t>WinBooks</a:t>
          </a:r>
          <a:r>
            <a:rPr lang="fr-FR" sz="2400" kern="1200" dirty="0"/>
            <a:t>, </a:t>
          </a:r>
          <a:r>
            <a:rPr lang="fr-FR" sz="2400" kern="1200" dirty="0" err="1" smtClean="0"/>
            <a:t>Ipads</a:t>
          </a:r>
          <a:r>
            <a:rPr lang="fr-FR" sz="2400" kern="1200" dirty="0" smtClean="0"/>
            <a:t>, </a:t>
          </a:r>
          <a:r>
            <a:rPr lang="fr-FR" sz="2400" kern="1200" dirty="0" err="1" smtClean="0"/>
            <a:t>etc</a:t>
          </a:r>
          <a:r>
            <a:rPr lang="fr-FR" sz="2400" kern="1200" dirty="0" smtClean="0"/>
            <a:t>,</a:t>
          </a:r>
          <a:endParaRPr lang="fr-FR" sz="2400" kern="1200" dirty="0"/>
        </a:p>
      </dsp:txBody>
      <dsp:txXfrm rot="-5400000">
        <a:off x="3817895" y="3274257"/>
        <a:ext cx="6730470" cy="1051773"/>
      </dsp:txXfrm>
    </dsp:sp>
    <dsp:sp modelId="{43DAC859-9776-9C49-87EE-475D24A346EC}">
      <dsp:nvSpPr>
        <dsp:cNvPr id="0" name=""/>
        <dsp:cNvSpPr/>
      </dsp:nvSpPr>
      <dsp:spPr>
        <a:xfrm>
          <a:off x="0" y="3061826"/>
          <a:ext cx="3817894" cy="1456961"/>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fr-FR" sz="3900" kern="1200" dirty="0"/>
            <a:t>Technologies</a:t>
          </a:r>
        </a:p>
        <a:p>
          <a:pPr lvl="0" algn="ctr" defTabSz="1733550">
            <a:lnSpc>
              <a:spcPct val="90000"/>
            </a:lnSpc>
            <a:spcBef>
              <a:spcPct val="0"/>
            </a:spcBef>
            <a:spcAft>
              <a:spcPct val="35000"/>
            </a:spcAft>
          </a:pPr>
          <a:r>
            <a:rPr lang="fr-FR" sz="3900" kern="1200" dirty="0"/>
            <a:t>(CS, écoles)</a:t>
          </a:r>
        </a:p>
      </dsp:txBody>
      <dsp:txXfrm>
        <a:off x="71123" y="3132949"/>
        <a:ext cx="3675648" cy="131471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1796C5B-9792-49EE-B626-3CD09D85B182}" type="datetimeFigureOut">
              <a:rPr lang="fr-CA" smtClean="0"/>
              <a:t>2019-01-15</a:t>
            </a:fld>
            <a:endParaRPr lang="fr-CA"/>
          </a:p>
        </p:txBody>
      </p:sp>
      <p:sp>
        <p:nvSpPr>
          <p:cNvPr id="4" name="Espace réservé du pied de page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9EA48C1-E7C6-40A4-82BA-E8C78F1C4992}" type="slidenum">
              <a:rPr lang="fr-CA" smtClean="0"/>
              <a:t>‹N°›</a:t>
            </a:fld>
            <a:endParaRPr lang="fr-CA"/>
          </a:p>
        </p:txBody>
      </p:sp>
    </p:spTree>
    <p:extLst>
      <p:ext uri="{BB962C8B-B14F-4D97-AF65-F5344CB8AC3E}">
        <p14:creationId xmlns:p14="http://schemas.microsoft.com/office/powerpoint/2010/main" val="4088142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FR"/>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025F272-2A26-0B46-80AE-174EC046DCA7}" type="datetimeFigureOut">
              <a:rPr lang="fr-FR" smtClean="0"/>
              <a:t>15/01/2019</a:t>
            </a:fld>
            <a:endParaRPr lang="fr-FR"/>
          </a:p>
        </p:txBody>
      </p:sp>
      <p:sp>
        <p:nvSpPr>
          <p:cNvPr id="4" name="Espace réservé de l’image des diapositive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fr-FR"/>
          </a:p>
        </p:txBody>
      </p:sp>
      <p:sp>
        <p:nvSpPr>
          <p:cNvPr id="5" name="Espace réservé des not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3CE145B-E30D-1346-A718-5D45AB9CE390}" type="slidenum">
              <a:rPr lang="fr-FR" smtClean="0"/>
              <a:t>‹N°›</a:t>
            </a:fld>
            <a:endParaRPr lang="fr-FR"/>
          </a:p>
        </p:txBody>
      </p:sp>
    </p:spTree>
    <p:extLst>
      <p:ext uri="{BB962C8B-B14F-4D97-AF65-F5344CB8AC3E}">
        <p14:creationId xmlns:p14="http://schemas.microsoft.com/office/powerpoint/2010/main" val="235878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84CA538-C230-284D-ABBC-1218BD702A72}" type="slidenum">
              <a:rPr lang="fr-FR" smtClean="0"/>
              <a:t>5</a:t>
            </a:fld>
            <a:endParaRPr lang="fr-FR"/>
          </a:p>
        </p:txBody>
      </p:sp>
    </p:spTree>
    <p:extLst>
      <p:ext uri="{BB962C8B-B14F-4D97-AF65-F5344CB8AC3E}">
        <p14:creationId xmlns:p14="http://schemas.microsoft.com/office/powerpoint/2010/main" val="1649625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DELC enseignant ou personne des services informatiques</a:t>
            </a:r>
          </a:p>
        </p:txBody>
      </p:sp>
      <p:sp>
        <p:nvSpPr>
          <p:cNvPr id="4" name="Espace réservé du numéro de diapositive 3"/>
          <p:cNvSpPr>
            <a:spLocks noGrp="1"/>
          </p:cNvSpPr>
          <p:nvPr>
            <p:ph type="sldNum" sz="quarter" idx="10"/>
          </p:nvPr>
        </p:nvSpPr>
        <p:spPr/>
        <p:txBody>
          <a:bodyPr/>
          <a:lstStyle/>
          <a:p>
            <a:fld id="{13CE145B-E30D-1346-A718-5D45AB9CE390}" type="slidenum">
              <a:rPr lang="fr-FR" smtClean="0"/>
              <a:t>33</a:t>
            </a:fld>
            <a:endParaRPr lang="fr-FR"/>
          </a:p>
        </p:txBody>
      </p:sp>
    </p:spTree>
    <p:extLst>
      <p:ext uri="{BB962C8B-B14F-4D97-AF65-F5344CB8AC3E}">
        <p14:creationId xmlns:p14="http://schemas.microsoft.com/office/powerpoint/2010/main" val="181499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FR" dirty="0"/>
              <a:t>LP: directeur d’école prêté par son CS, recruté par le CFORP pour 1 an renouvelable. Accompagnent les directions d’école pour les soutenir dans leur plan d’amélioration d’école et s’occupent des conseillers pédagogiques </a:t>
            </a:r>
            <a:r>
              <a:rPr lang="fr-FR" dirty="0" err="1"/>
              <a:t>TacTIC</a:t>
            </a:r>
            <a:r>
              <a:rPr lang="fr-FR" dirty="0"/>
              <a:t>. </a:t>
            </a:r>
          </a:p>
          <a:p>
            <a:r>
              <a:rPr lang="fr-FR" dirty="0"/>
              <a:t>CP: : CP prêté par son CS, recruté par le CFORP, accompagne les enseignants de façon individuelle ou collective. Permet de partager des pratiques d’une écoles à l’autre. </a:t>
            </a:r>
          </a:p>
        </p:txBody>
      </p:sp>
      <p:sp>
        <p:nvSpPr>
          <p:cNvPr id="4" name="Espace réservé du numéro de diapositive 3"/>
          <p:cNvSpPr>
            <a:spLocks noGrp="1"/>
          </p:cNvSpPr>
          <p:nvPr>
            <p:ph type="sldNum" sz="quarter" idx="10"/>
          </p:nvPr>
        </p:nvSpPr>
        <p:spPr/>
        <p:txBody>
          <a:bodyPr/>
          <a:lstStyle/>
          <a:p>
            <a:fld id="{13CE145B-E30D-1346-A718-5D45AB9CE390}" type="slidenum">
              <a:rPr lang="fr-FR" smtClean="0"/>
              <a:t>34</a:t>
            </a:fld>
            <a:endParaRPr lang="fr-FR"/>
          </a:p>
        </p:txBody>
      </p:sp>
    </p:spTree>
    <p:extLst>
      <p:ext uri="{BB962C8B-B14F-4D97-AF65-F5344CB8AC3E}">
        <p14:creationId xmlns:p14="http://schemas.microsoft.com/office/powerpoint/2010/main" val="2235947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A15E3F0-6A97-784D-87D3-F2A483301033}" type="slidenum">
              <a:rPr lang="fr-FR" smtClean="0"/>
              <a:t>8</a:t>
            </a:fld>
            <a:endParaRPr lang="fr-FR"/>
          </a:p>
        </p:txBody>
      </p:sp>
    </p:spTree>
    <p:extLst>
      <p:ext uri="{BB962C8B-B14F-4D97-AF65-F5344CB8AC3E}">
        <p14:creationId xmlns:p14="http://schemas.microsoft.com/office/powerpoint/2010/main" val="230892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A15E3F0-6A97-784D-87D3-F2A483301033}" type="slidenum">
              <a:rPr lang="fr-FR" smtClean="0"/>
              <a:t>9</a:t>
            </a:fld>
            <a:endParaRPr lang="fr-FR"/>
          </a:p>
        </p:txBody>
      </p:sp>
    </p:spTree>
    <p:extLst>
      <p:ext uri="{BB962C8B-B14F-4D97-AF65-F5344CB8AC3E}">
        <p14:creationId xmlns:p14="http://schemas.microsoft.com/office/powerpoint/2010/main" val="411815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A15E3F0-6A97-784D-87D3-F2A483301033}" type="slidenum">
              <a:rPr lang="fr-FR" smtClean="0"/>
              <a:t>10</a:t>
            </a:fld>
            <a:endParaRPr lang="fr-FR"/>
          </a:p>
        </p:txBody>
      </p:sp>
    </p:spTree>
    <p:extLst>
      <p:ext uri="{BB962C8B-B14F-4D97-AF65-F5344CB8AC3E}">
        <p14:creationId xmlns:p14="http://schemas.microsoft.com/office/powerpoint/2010/main" val="321430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Du côté anglophone, le ministère assure la production des cours et autres ressources pédagogiques en ligne au sein d’une composante de la branche dédiée aux curriculums et évaluations appelée </a:t>
            </a:r>
            <a:r>
              <a:rPr lang="fr-CA" dirty="0" err="1" smtClean="0"/>
              <a:t>Technology</a:t>
            </a:r>
            <a:r>
              <a:rPr lang="fr-CA" dirty="0" smtClean="0"/>
              <a:t> </a:t>
            </a:r>
            <a:r>
              <a:rPr lang="fr-CA" dirty="0" err="1" smtClean="0"/>
              <a:t>Enabled</a:t>
            </a:r>
            <a:r>
              <a:rPr lang="fr-CA" dirty="0" smtClean="0"/>
              <a:t> Learning Ontario (TELO). </a:t>
            </a:r>
          </a:p>
          <a:p>
            <a:pPr>
              <a:buFont typeface="Wingdings" pitchFamily="2" charset="2"/>
              <a:buChar char="v"/>
            </a:pPr>
            <a:r>
              <a:rPr lang="fr-FR" dirty="0"/>
              <a:t>Temps de production d’un cours: TELO: 14 mois / CFORP: 5-6 mois</a:t>
            </a:r>
          </a:p>
          <a:p>
            <a:pPr>
              <a:buFont typeface="Wingdings" pitchFamily="2" charset="2"/>
              <a:buChar char="v"/>
            </a:pPr>
            <a:r>
              <a:rPr lang="fr-FR" dirty="0"/>
              <a:t>Coût de production d’un cours: TELO: 65 000$ / CFORP: 200 000$</a:t>
            </a:r>
            <a:endParaRPr lang="fr-FR" dirty="0" smtClean="0"/>
          </a:p>
          <a:p>
            <a:endParaRPr lang="fr-CA" dirty="0"/>
          </a:p>
        </p:txBody>
      </p:sp>
      <p:sp>
        <p:nvSpPr>
          <p:cNvPr id="4" name="Espace réservé du numéro de diapositive 3"/>
          <p:cNvSpPr>
            <a:spLocks noGrp="1"/>
          </p:cNvSpPr>
          <p:nvPr>
            <p:ph type="sldNum" sz="quarter" idx="10"/>
          </p:nvPr>
        </p:nvSpPr>
        <p:spPr/>
        <p:txBody>
          <a:bodyPr/>
          <a:lstStyle/>
          <a:p>
            <a:fld id="{13CE145B-E30D-1346-A718-5D45AB9CE390}" type="slidenum">
              <a:rPr lang="fr-FR" smtClean="0"/>
              <a:t>20</a:t>
            </a:fld>
            <a:endParaRPr lang="fr-FR"/>
          </a:p>
        </p:txBody>
      </p:sp>
    </p:spTree>
    <p:extLst>
      <p:ext uri="{BB962C8B-B14F-4D97-AF65-F5344CB8AC3E}">
        <p14:creationId xmlns:p14="http://schemas.microsoft.com/office/powerpoint/2010/main" val="198694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3CE145B-E30D-1346-A718-5D45AB9CE390}" type="slidenum">
              <a:rPr lang="fr-FR" smtClean="0"/>
              <a:t>22</a:t>
            </a:fld>
            <a:endParaRPr lang="fr-FR"/>
          </a:p>
        </p:txBody>
      </p:sp>
    </p:spTree>
    <p:extLst>
      <p:ext uri="{BB962C8B-B14F-4D97-AF65-F5344CB8AC3E}">
        <p14:creationId xmlns:p14="http://schemas.microsoft.com/office/powerpoint/2010/main" val="3035675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Le développement professionnel des enseignants qui participent à la création des cours en ligne est dès lors susceptible d’avoir des retombées dans les établissements où ils exercent puisqu’ils peuvent faire part à leurs collègues d’autres façons de mettre en œuvre des démarches pédagogiques, notamment concernant la différenciation ou le développement de la pensée critique. </a:t>
            </a:r>
            <a:endParaRPr lang="fr-CA" dirty="0"/>
          </a:p>
        </p:txBody>
      </p:sp>
      <p:sp>
        <p:nvSpPr>
          <p:cNvPr id="4" name="Espace réservé du numéro de diapositive 3"/>
          <p:cNvSpPr>
            <a:spLocks noGrp="1"/>
          </p:cNvSpPr>
          <p:nvPr>
            <p:ph type="sldNum" sz="quarter" idx="10"/>
          </p:nvPr>
        </p:nvSpPr>
        <p:spPr/>
        <p:txBody>
          <a:bodyPr/>
          <a:lstStyle/>
          <a:p>
            <a:fld id="{13CE145B-E30D-1346-A718-5D45AB9CE390}" type="slidenum">
              <a:rPr lang="fr-FR" smtClean="0"/>
              <a:t>23</a:t>
            </a:fld>
            <a:endParaRPr lang="fr-FR"/>
          </a:p>
        </p:txBody>
      </p:sp>
    </p:spTree>
    <p:extLst>
      <p:ext uri="{BB962C8B-B14F-4D97-AF65-F5344CB8AC3E}">
        <p14:creationId xmlns:p14="http://schemas.microsoft.com/office/powerpoint/2010/main" val="389026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les enseignants accompagnant les élèves inscrits aux cours en ligne, n’ont souvent pas participé à leur conception, mais sont formés notamment sur la prise en main des environnements virtuels et la manière de transformer les cours. Ils sont toujours invités à bien s’approprier les cours, à les modifier en fonction des besoins et à interagir avec les élèves pour stimuler leur appropriation de ce cheminement et leur réflexion. Bien qu’ils varient selon les conseils scolaires, la formation et l’accompagnement des enseignants en ligne sont toujours considérés comme importants et assurés par les équipes en place (TELO/CAVLFO) ainsi que par un mentorat qui s’établit entre nouveaux et anciens enseignants en ligne. </a:t>
            </a:r>
          </a:p>
          <a:p>
            <a:endParaRPr lang="fr-CA" dirty="0" smtClean="0"/>
          </a:p>
          <a:p>
            <a:r>
              <a:rPr lang="fr-CA" dirty="0" smtClean="0"/>
              <a:t>Alors que l’enseignant en ligne n’a pas à faire de gestion de classe comme en présence, l’individualisation allant de pair avec la distance fait que plusieurs enseignants indiquent consacrer plus de temps à l’enseignement d’un cours en ligne qu’à celui du même cours en salle de classe, tout du moins au début. Le défi est alors de trouver comment gérer son rythme de travail. En effet, certains enseignants limitent les moments d’interaction avec les élèves à certaines heures, tandis que d’autres se connectent en tout temps pour répondre aux élèves le plus rapidement possible</a:t>
            </a:r>
            <a:endParaRPr lang="fr-CA" dirty="0"/>
          </a:p>
        </p:txBody>
      </p:sp>
      <p:sp>
        <p:nvSpPr>
          <p:cNvPr id="4" name="Espace réservé du numéro de diapositive 3"/>
          <p:cNvSpPr>
            <a:spLocks noGrp="1"/>
          </p:cNvSpPr>
          <p:nvPr>
            <p:ph type="sldNum" sz="quarter" idx="10"/>
          </p:nvPr>
        </p:nvSpPr>
        <p:spPr/>
        <p:txBody>
          <a:bodyPr/>
          <a:lstStyle/>
          <a:p>
            <a:fld id="{13CE145B-E30D-1346-A718-5D45AB9CE390}" type="slidenum">
              <a:rPr lang="fr-FR" smtClean="0"/>
              <a:t>24</a:t>
            </a:fld>
            <a:endParaRPr lang="fr-FR"/>
          </a:p>
        </p:txBody>
      </p:sp>
    </p:spTree>
    <p:extLst>
      <p:ext uri="{BB962C8B-B14F-4D97-AF65-F5344CB8AC3E}">
        <p14:creationId xmlns:p14="http://schemas.microsoft.com/office/powerpoint/2010/main" val="658175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Taux de rétention: 98% et de diplomation: 99%</a:t>
            </a:r>
          </a:p>
          <a:p>
            <a:r>
              <a:rPr lang="fr-FR" dirty="0"/>
              <a:t>Pas de 4èe période de préparation. Réponses aux élèves dans la journée, correction le soir.</a:t>
            </a:r>
          </a:p>
        </p:txBody>
      </p:sp>
      <p:sp>
        <p:nvSpPr>
          <p:cNvPr id="4" name="Espace réservé du numéro de diapositive 3"/>
          <p:cNvSpPr>
            <a:spLocks noGrp="1"/>
          </p:cNvSpPr>
          <p:nvPr>
            <p:ph type="sldNum" sz="quarter" idx="10"/>
          </p:nvPr>
        </p:nvSpPr>
        <p:spPr/>
        <p:txBody>
          <a:bodyPr/>
          <a:lstStyle/>
          <a:p>
            <a:fld id="{13CE145B-E30D-1346-A718-5D45AB9CE390}" type="slidenum">
              <a:rPr lang="fr-FR" smtClean="0"/>
              <a:t>32</a:t>
            </a:fld>
            <a:endParaRPr lang="fr-FR"/>
          </a:p>
        </p:txBody>
      </p:sp>
    </p:spTree>
    <p:extLst>
      <p:ext uri="{BB962C8B-B14F-4D97-AF65-F5344CB8AC3E}">
        <p14:creationId xmlns:p14="http://schemas.microsoft.com/office/powerpoint/2010/main" val="569908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fr-FR"/>
              <a:t>Modifiez le style du titre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4A8EB41-A5B8-6540-B5B2-A38AB414C917}" type="datetimeFigureOut">
              <a:rPr lang="fr-FR" smtClean="0"/>
              <a:t>15/01/2019</a:t>
            </a:fld>
            <a:endParaRPr lang="fr-FR"/>
          </a:p>
        </p:txBody>
      </p:sp>
      <p:sp>
        <p:nvSpPr>
          <p:cNvPr id="5" name="Footer Placeholder 4"/>
          <p:cNvSpPr>
            <a:spLocks noGrp="1"/>
          </p:cNvSpPr>
          <p:nvPr>
            <p:ph type="ftr" sz="quarter" idx="11"/>
          </p:nvPr>
        </p:nvSpPr>
        <p:spPr>
          <a:xfrm>
            <a:off x="1876424" y="5410201"/>
            <a:ext cx="5124886" cy="365125"/>
          </a:xfrm>
        </p:spPr>
        <p:txBody>
          <a:bodyPr/>
          <a:lstStyle/>
          <a:p>
            <a:endParaRPr lang="fr-FR"/>
          </a:p>
        </p:txBody>
      </p:sp>
      <p:sp>
        <p:nvSpPr>
          <p:cNvPr id="6" name="Slide Number Placeholder 5"/>
          <p:cNvSpPr>
            <a:spLocks noGrp="1"/>
          </p:cNvSpPr>
          <p:nvPr>
            <p:ph type="sldNum" sz="quarter" idx="12"/>
          </p:nvPr>
        </p:nvSpPr>
        <p:spPr>
          <a:xfrm>
            <a:off x="9896911" y="5410199"/>
            <a:ext cx="771089" cy="365125"/>
          </a:xfrm>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2234480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4A8EB41-A5B8-6540-B5B2-A38AB414C917}" type="datetimeFigureOut">
              <a:rPr lang="fr-FR" smtClean="0"/>
              <a:t>15/01/2019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1273654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4A8EB41-A5B8-6540-B5B2-A38AB414C917}" type="datetimeFigureOut">
              <a:rPr lang="fr-FR" smtClean="0"/>
              <a:t>15/01/2019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854163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fr-FR"/>
              <a:t>Modifiez le style du titre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4A8EB41-A5B8-6540-B5B2-A38AB414C917}" type="datetimeFigureOut">
              <a:rPr lang="fr-FR" smtClean="0"/>
              <a:t>15/01/2019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61D7CBC-F9F9-0448-AEA0-A40C38A98163}" type="slidenum">
              <a:rPr lang="fr-FR" smtClean="0"/>
              <a:t>‹N°›</a:t>
            </a:fld>
            <a:endParaRPr lang="fr-F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43676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4A8EB41-A5B8-6540-B5B2-A38AB414C917}" type="datetimeFigureOut">
              <a:rPr lang="fr-FR" smtClean="0"/>
              <a:t>15/01/2019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2105172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fr-FR"/>
              <a:t>Modifiez le style du titre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3" name="Date Placeholder 2"/>
          <p:cNvSpPr>
            <a:spLocks noGrp="1"/>
          </p:cNvSpPr>
          <p:nvPr>
            <p:ph type="dt" sz="half" idx="10"/>
          </p:nvPr>
        </p:nvSpPr>
        <p:spPr/>
        <p:txBody>
          <a:bodyPr/>
          <a:lstStyle/>
          <a:p>
            <a:fld id="{44A8EB41-A5B8-6540-B5B2-A38AB414C917}" type="datetimeFigureOut">
              <a:rPr lang="fr-FR" smtClean="0"/>
              <a:t>15/01/2019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1611961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fr-FR"/>
              <a:t>Modifiez le style du titre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3" name="Date Placeholder 2"/>
          <p:cNvSpPr>
            <a:spLocks noGrp="1"/>
          </p:cNvSpPr>
          <p:nvPr>
            <p:ph type="dt" sz="half" idx="10"/>
          </p:nvPr>
        </p:nvSpPr>
        <p:spPr/>
        <p:txBody>
          <a:bodyPr/>
          <a:lstStyle/>
          <a:p>
            <a:fld id="{44A8EB41-A5B8-6540-B5B2-A38AB414C917}" type="datetimeFigureOut">
              <a:rPr lang="fr-FR" smtClean="0"/>
              <a:t>15/01/2019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2633228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4A8EB41-A5B8-6540-B5B2-A38AB414C917}" type="datetimeFigureOut">
              <a:rPr lang="fr-FR" smtClean="0"/>
              <a:t>15/01/2019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364626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4A8EB41-A5B8-6540-B5B2-A38AB414C917}" type="datetimeFigureOut">
              <a:rPr lang="fr-FR" smtClean="0"/>
              <a:t>15/01/2019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2544350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4A8EB41-A5B8-6540-B5B2-A38AB414C917}" type="datetimeFigureOut">
              <a:rPr lang="fr-FR" smtClean="0"/>
              <a:t>15/01/2019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227875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4A8EB41-A5B8-6540-B5B2-A38AB414C917}" type="datetimeFigureOut">
              <a:rPr lang="fr-FR" smtClean="0"/>
              <a:t>15/01/2019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74572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4A8EB41-A5B8-6540-B5B2-A38AB414C917}" type="datetimeFigureOut">
              <a:rPr lang="fr-FR" smtClean="0"/>
              <a:t>15/01/2019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4158441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fr-FR"/>
              <a:t>Modifiez le style du titre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141410" y="3073397"/>
            <a:ext cx="4878391" cy="2717801"/>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172200" y="3073397"/>
            <a:ext cx="4875210" cy="2717801"/>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44A8EB41-A5B8-6540-B5B2-A38AB414C917}" type="datetimeFigureOut">
              <a:rPr lang="fr-FR" smtClean="0"/>
              <a:t>15/01/2019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1248513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4A8EB41-A5B8-6540-B5B2-A38AB414C917}" type="datetimeFigureOut">
              <a:rPr lang="fr-FR" smtClean="0"/>
              <a:t>15/01/2019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1120592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A8EB41-A5B8-6540-B5B2-A38AB414C917}" type="datetimeFigureOut">
              <a:rPr lang="fr-FR" smtClean="0"/>
              <a:t>15/01/2019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793616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4A8EB41-A5B8-6540-B5B2-A38AB414C917}" type="datetimeFigureOut">
              <a:rPr lang="fr-FR" smtClean="0"/>
              <a:t>15/01/2019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102435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4A8EB41-A5B8-6540-B5B2-A38AB414C917}" type="datetimeFigureOut">
              <a:rPr lang="fr-FR" smtClean="0"/>
              <a:t>15/01/2019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61D7CBC-F9F9-0448-AEA0-A40C38A98163}" type="slidenum">
              <a:rPr lang="fr-FR" smtClean="0"/>
              <a:t>‹N°›</a:t>
            </a:fld>
            <a:endParaRPr lang="fr-FR"/>
          </a:p>
        </p:txBody>
      </p:sp>
    </p:spTree>
    <p:extLst>
      <p:ext uri="{BB962C8B-B14F-4D97-AF65-F5344CB8AC3E}">
        <p14:creationId xmlns:p14="http://schemas.microsoft.com/office/powerpoint/2010/main" val="269788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4A8EB41-A5B8-6540-B5B2-A38AB414C917}" type="datetimeFigureOut">
              <a:rPr lang="fr-FR" smtClean="0"/>
              <a:t>15/01/2019</a:t>
            </a:fld>
            <a:endParaRPr lang="fr-F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61D7CBC-F9F9-0448-AEA0-A40C38A98163}" type="slidenum">
              <a:rPr lang="fr-FR" smtClean="0"/>
              <a:t>‹N°›</a:t>
            </a:fld>
            <a:endParaRPr lang="fr-FR"/>
          </a:p>
        </p:txBody>
      </p:sp>
    </p:spTree>
    <p:extLst>
      <p:ext uri="{BB962C8B-B14F-4D97-AF65-F5344CB8AC3E}">
        <p14:creationId xmlns:p14="http://schemas.microsoft.com/office/powerpoint/2010/main" val="394744182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forp.desire2learn.com/d2l/home/23788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2B6F0E-3EB9-4441-AD85-2A27093A8C4E}"/>
              </a:ext>
            </a:extLst>
          </p:cNvPr>
          <p:cNvSpPr>
            <a:spLocks noGrp="1"/>
          </p:cNvSpPr>
          <p:nvPr>
            <p:ph type="ctrTitle"/>
          </p:nvPr>
        </p:nvSpPr>
        <p:spPr>
          <a:xfrm>
            <a:off x="2012950" y="2873027"/>
            <a:ext cx="9740900" cy="2040466"/>
          </a:xfrm>
        </p:spPr>
        <p:txBody>
          <a:bodyPr>
            <a:normAutofit fontScale="90000"/>
          </a:bodyPr>
          <a:lstStyle/>
          <a:p>
            <a:pPr algn="ctr"/>
            <a:r>
              <a:rPr lang="fr-CA" b="1" dirty="0"/>
              <a:t>Du rôle de la formation à distance dans l’évolution des pratiques pédagogiques</a:t>
            </a:r>
            <a:endParaRPr lang="fr-CA" dirty="0"/>
          </a:p>
        </p:txBody>
      </p:sp>
      <p:sp>
        <p:nvSpPr>
          <p:cNvPr id="3" name="Sous-titre 2">
            <a:extLst>
              <a:ext uri="{FF2B5EF4-FFF2-40B4-BE49-F238E27FC236}">
                <a16:creationId xmlns:a16="http://schemas.microsoft.com/office/drawing/2014/main" id="{CFA38E03-CAE9-0943-936D-BAEA1FCC29D5}"/>
              </a:ext>
            </a:extLst>
          </p:cNvPr>
          <p:cNvSpPr>
            <a:spLocks noGrp="1"/>
          </p:cNvSpPr>
          <p:nvPr>
            <p:ph type="subTitle" idx="1"/>
          </p:nvPr>
        </p:nvSpPr>
        <p:spPr>
          <a:xfrm>
            <a:off x="2561167" y="5384430"/>
            <a:ext cx="7766936" cy="1096899"/>
          </a:xfrm>
        </p:spPr>
        <p:txBody>
          <a:bodyPr>
            <a:normAutofit/>
          </a:bodyPr>
          <a:lstStyle/>
          <a:p>
            <a:pPr algn="ctr"/>
            <a:r>
              <a:rPr lang="fr-FR" sz="2400" b="1" dirty="0" err="1"/>
              <a:t>Cathia</a:t>
            </a:r>
            <a:r>
              <a:rPr lang="fr-FR" sz="2400" b="1" dirty="0"/>
              <a:t> Papi</a:t>
            </a:r>
          </a:p>
          <a:p>
            <a:pPr algn="ctr"/>
            <a:r>
              <a:rPr lang="fr-FR" sz="2000" dirty="0"/>
              <a:t>17 janvier 2019</a:t>
            </a:r>
          </a:p>
        </p:txBody>
      </p:sp>
      <p:pic>
        <p:nvPicPr>
          <p:cNvPr id="4" name="Image 3">
            <a:extLst>
              <a:ext uri="{FF2B5EF4-FFF2-40B4-BE49-F238E27FC236}">
                <a16:creationId xmlns:a16="http://schemas.microsoft.com/office/drawing/2014/main" id="{F684264F-8181-4A49-8AEF-2EAF21AFA8F9}"/>
              </a:ext>
            </a:extLst>
          </p:cNvPr>
          <p:cNvPicPr>
            <a:picLocks noChangeAspect="1"/>
          </p:cNvPicPr>
          <p:nvPr/>
        </p:nvPicPr>
        <p:blipFill>
          <a:blip r:embed="rId2"/>
          <a:stretch>
            <a:fillRect/>
          </a:stretch>
        </p:blipFill>
        <p:spPr>
          <a:xfrm>
            <a:off x="10027227" y="6104658"/>
            <a:ext cx="2164773" cy="753341"/>
          </a:xfrm>
          <a:prstGeom prst="rect">
            <a:avLst/>
          </a:prstGeom>
        </p:spPr>
      </p:pic>
      <p:pic>
        <p:nvPicPr>
          <p:cNvPr id="6" name="Image 5">
            <a:extLst>
              <a:ext uri="{FF2B5EF4-FFF2-40B4-BE49-F238E27FC236}">
                <a16:creationId xmlns:a16="http://schemas.microsoft.com/office/drawing/2014/main" id="{035F74F9-AD8A-364F-BA5E-5D88DFCC8D7C}"/>
              </a:ext>
            </a:extLst>
          </p:cNvPr>
          <p:cNvPicPr>
            <a:picLocks noChangeAspect="1"/>
          </p:cNvPicPr>
          <p:nvPr/>
        </p:nvPicPr>
        <p:blipFill>
          <a:blip r:embed="rId3"/>
          <a:stretch>
            <a:fillRect/>
          </a:stretch>
        </p:blipFill>
        <p:spPr>
          <a:xfrm>
            <a:off x="0" y="0"/>
            <a:ext cx="6187310" cy="2657127"/>
          </a:xfrm>
          <a:prstGeom prst="rect">
            <a:avLst/>
          </a:prstGeom>
        </p:spPr>
      </p:pic>
    </p:spTree>
    <p:extLst>
      <p:ext uri="{BB962C8B-B14F-4D97-AF65-F5344CB8AC3E}">
        <p14:creationId xmlns:p14="http://schemas.microsoft.com/office/powerpoint/2010/main" val="8107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14A62E2-E358-4947-9E0B-EF74B48C41A4}"/>
              </a:ext>
            </a:extLst>
          </p:cNvPr>
          <p:cNvSpPr>
            <a:spLocks noGrp="1"/>
          </p:cNvSpPr>
          <p:nvPr>
            <p:ph idx="1"/>
          </p:nvPr>
        </p:nvSpPr>
        <p:spPr>
          <a:xfrm>
            <a:off x="838201" y="423512"/>
            <a:ext cx="6294119" cy="6268660"/>
          </a:xfrm>
        </p:spPr>
        <p:txBody>
          <a:bodyPr>
            <a:normAutofit lnSpcReduction="10000"/>
          </a:bodyPr>
          <a:lstStyle/>
          <a:p>
            <a:pPr>
              <a:buFont typeface="Wingdings" pitchFamily="2" charset="2"/>
              <a:buChar char="Ø"/>
            </a:pPr>
            <a:r>
              <a:rPr lang="fr-FR" dirty="0"/>
              <a:t> </a:t>
            </a:r>
            <a:r>
              <a:rPr lang="fr-FR" sz="2800" b="1" dirty="0">
                <a:solidFill>
                  <a:schemeClr val="accent2">
                    <a:lumMod val="75000"/>
                  </a:schemeClr>
                </a:solidFill>
              </a:rPr>
              <a:t>Non-usage contextuel </a:t>
            </a:r>
            <a:endParaRPr lang="fr-FR" sz="2800" b="1" dirty="0" smtClean="0">
              <a:solidFill>
                <a:schemeClr val="accent2">
                  <a:lumMod val="75000"/>
                </a:schemeClr>
              </a:solidFill>
            </a:endParaRPr>
          </a:p>
          <a:p>
            <a:r>
              <a:rPr lang="fr-FR" sz="2800" b="1" dirty="0" smtClean="0">
                <a:solidFill>
                  <a:schemeClr val="tx2">
                    <a:lumMod val="75000"/>
                  </a:schemeClr>
                </a:solidFill>
              </a:rPr>
              <a:t>Équipement</a:t>
            </a:r>
            <a:r>
              <a:rPr lang="fr-FR" sz="2800" dirty="0" smtClean="0"/>
              <a:t> : « 1</a:t>
            </a:r>
            <a:r>
              <a:rPr lang="fr-FR" sz="2800" baseline="30000" dirty="0" smtClean="0"/>
              <a:t>ère</a:t>
            </a:r>
            <a:r>
              <a:rPr lang="fr-FR" sz="2800" dirty="0" smtClean="0"/>
              <a:t> fracture numérique » + politiques d’équipements inadéquates</a:t>
            </a:r>
          </a:p>
          <a:p>
            <a:r>
              <a:rPr lang="fr-FR" sz="2800" b="1" dirty="0" smtClean="0">
                <a:solidFill>
                  <a:schemeClr val="tx2">
                    <a:lumMod val="75000"/>
                  </a:schemeClr>
                </a:solidFill>
              </a:rPr>
              <a:t>Compétences</a:t>
            </a:r>
            <a:r>
              <a:rPr lang="fr-FR" sz="2800" dirty="0" smtClean="0"/>
              <a:t> : </a:t>
            </a:r>
            <a:r>
              <a:rPr lang="fr-FR" sz="2800" dirty="0"/>
              <a:t>« 2</a:t>
            </a:r>
            <a:r>
              <a:rPr lang="fr-FR" sz="2800" baseline="30000" dirty="0"/>
              <a:t>nde</a:t>
            </a:r>
            <a:r>
              <a:rPr lang="fr-FR" sz="2800" dirty="0"/>
              <a:t> fracture numérique </a:t>
            </a:r>
            <a:r>
              <a:rPr lang="fr-FR" sz="2800" dirty="0" smtClean="0"/>
              <a:t>» + manque de formation des enseignants (sociales/pédagogiques)</a:t>
            </a:r>
          </a:p>
          <a:p>
            <a:r>
              <a:rPr lang="fr-FR" sz="2800" b="1" dirty="0" smtClean="0">
                <a:solidFill>
                  <a:schemeClr val="tx2">
                    <a:lumMod val="75000"/>
                  </a:schemeClr>
                </a:solidFill>
              </a:rPr>
              <a:t>Situation pédagogique </a:t>
            </a:r>
            <a:r>
              <a:rPr lang="fr-FR" sz="2800" dirty="0" smtClean="0"/>
              <a:t>: durée </a:t>
            </a:r>
            <a:r>
              <a:rPr lang="fr-FR" sz="2800" dirty="0"/>
              <a:t>limitée, élèves nombreux</a:t>
            </a:r>
            <a:r>
              <a:rPr lang="fr-FR" sz="2800" dirty="0" smtClean="0"/>
              <a:t>…</a:t>
            </a:r>
          </a:p>
          <a:p>
            <a:r>
              <a:rPr lang="fr-FR" sz="2800" b="1" dirty="0">
                <a:solidFill>
                  <a:schemeClr val="tx2">
                    <a:lumMod val="75000"/>
                  </a:schemeClr>
                </a:solidFill>
              </a:rPr>
              <a:t>Conflit instrumental </a:t>
            </a:r>
            <a:r>
              <a:rPr lang="fr-FR" sz="2800" dirty="0" smtClean="0"/>
              <a:t>: </a:t>
            </a:r>
            <a:r>
              <a:rPr lang="fr-CA" sz="2800" dirty="0"/>
              <a:t>interférences entre l’instrumentation et l’instrumentalisation des artefacts didactique, pédagogique et </a:t>
            </a:r>
            <a:r>
              <a:rPr lang="fr-CA" sz="2800" dirty="0" smtClean="0"/>
              <a:t>technique</a:t>
            </a:r>
            <a:endParaRPr lang="fr-FR" dirty="0"/>
          </a:p>
          <a:p>
            <a:endParaRPr lang="fr-FR" dirty="0"/>
          </a:p>
        </p:txBody>
      </p:sp>
      <p:sp>
        <p:nvSpPr>
          <p:cNvPr id="5" name="ZoneTexte 4">
            <a:extLst>
              <a:ext uri="{FF2B5EF4-FFF2-40B4-BE49-F238E27FC236}">
                <a16:creationId xmlns:a16="http://schemas.microsoft.com/office/drawing/2014/main" id="{52B5F341-347D-764F-BBAD-8CEC12C0D726}"/>
              </a:ext>
            </a:extLst>
          </p:cNvPr>
          <p:cNvSpPr txBox="1"/>
          <p:nvPr/>
        </p:nvSpPr>
        <p:spPr>
          <a:xfrm>
            <a:off x="7430704" y="1520792"/>
            <a:ext cx="4591372" cy="6001643"/>
          </a:xfrm>
          <a:prstGeom prst="rect">
            <a:avLst/>
          </a:prstGeom>
          <a:noFill/>
        </p:spPr>
        <p:txBody>
          <a:bodyPr wrap="square" rtlCol="0">
            <a:spAutoFit/>
          </a:bodyPr>
          <a:lstStyle/>
          <a:p>
            <a:r>
              <a:rPr lang="fr-CA" sz="2400" dirty="0" smtClean="0">
                <a:solidFill>
                  <a:schemeClr val="tx2">
                    <a:lumMod val="75000"/>
                  </a:schemeClr>
                </a:solidFill>
              </a:rPr>
              <a:t>Nécessité de réduire les fractures numériques : </a:t>
            </a:r>
            <a:r>
              <a:rPr lang="fr-FR" sz="2400" dirty="0" smtClean="0">
                <a:solidFill>
                  <a:schemeClr val="tx2">
                    <a:lumMod val="75000"/>
                  </a:schemeClr>
                </a:solidFill>
              </a:rPr>
              <a:t>OCDE (2018)</a:t>
            </a:r>
          </a:p>
          <a:p>
            <a:endParaRPr lang="fr-FR" sz="2400" dirty="0" smtClean="0">
              <a:solidFill>
                <a:schemeClr val="tx2">
                  <a:lumMod val="75000"/>
                </a:schemeClr>
              </a:solidFill>
            </a:endParaRPr>
          </a:p>
          <a:p>
            <a:endParaRPr lang="fr-FR" sz="2400" dirty="0">
              <a:solidFill>
                <a:schemeClr val="tx2">
                  <a:lumMod val="75000"/>
                </a:schemeClr>
              </a:solidFill>
            </a:endParaRPr>
          </a:p>
          <a:p>
            <a:endParaRPr lang="fr-FR" sz="2400" dirty="0">
              <a:solidFill>
                <a:schemeClr val="tx2">
                  <a:lumMod val="75000"/>
                </a:schemeClr>
              </a:solidFill>
            </a:endParaRPr>
          </a:p>
          <a:p>
            <a:r>
              <a:rPr lang="fr-CA" sz="2400" dirty="0">
                <a:solidFill>
                  <a:schemeClr val="tx2">
                    <a:lumMod val="75000"/>
                  </a:schemeClr>
                </a:solidFill>
                <a:latin typeface="Verdana" panose="020B0604030504040204" pitchFamily="34" charset="0"/>
              </a:rPr>
              <a:t>«</a:t>
            </a:r>
            <a:r>
              <a:rPr lang="fr-CA" sz="2400" dirty="0" smtClean="0">
                <a:solidFill>
                  <a:schemeClr val="tx2">
                    <a:lumMod val="75000"/>
                  </a:schemeClr>
                </a:solidFill>
              </a:rPr>
              <a:t>Pour </a:t>
            </a:r>
            <a:r>
              <a:rPr lang="fr-CA" sz="2400" dirty="0">
                <a:solidFill>
                  <a:schemeClr val="tx2">
                    <a:lumMod val="75000"/>
                  </a:schemeClr>
                </a:solidFill>
              </a:rPr>
              <a:t>que l’apprentissage visé ait lieu, l’utilisateur-apprenant doit faire de cet artefact didactique un instrument pour lui-même, ce qui lui impose simultanément de faire en sorte que l’artefact pédagogique et l’artefact technique aient aussi le statut d’instruments. </a:t>
            </a:r>
            <a:r>
              <a:rPr lang="fr-CA" sz="2400" dirty="0" smtClean="0">
                <a:solidFill>
                  <a:schemeClr val="tx2">
                    <a:lumMod val="75000"/>
                  </a:schemeClr>
                </a:solidFill>
              </a:rPr>
              <a:t>»</a:t>
            </a:r>
            <a:r>
              <a:rPr lang="fr-CA" sz="2400" dirty="0">
                <a:solidFill>
                  <a:schemeClr val="tx2">
                    <a:lumMod val="75000"/>
                  </a:schemeClr>
                </a:solidFill>
              </a:rPr>
              <a:t> (Marquet et Coulibaly, 2007, pp. </a:t>
            </a:r>
            <a:r>
              <a:rPr lang="fr-CA" sz="2400" dirty="0">
                <a:solidFill>
                  <a:schemeClr val="tx2">
                    <a:lumMod val="75000"/>
                  </a:schemeClr>
                </a:solidFill>
              </a:rPr>
              <a:t>63-64).</a:t>
            </a:r>
            <a:endParaRPr lang="fr-FR" sz="2400" dirty="0">
              <a:solidFill>
                <a:schemeClr val="tx2">
                  <a:lumMod val="75000"/>
                </a:schemeClr>
              </a:solidFill>
            </a:endParaRPr>
          </a:p>
          <a:p>
            <a:endParaRPr lang="fr-CA" sz="2400" dirty="0">
              <a:solidFill>
                <a:schemeClr val="bg1"/>
              </a:solidFill>
            </a:endParaRPr>
          </a:p>
          <a:p>
            <a:endParaRPr lang="fr-CA" sz="2400" dirty="0"/>
          </a:p>
        </p:txBody>
      </p:sp>
    </p:spTree>
    <p:extLst>
      <p:ext uri="{BB962C8B-B14F-4D97-AF65-F5344CB8AC3E}">
        <p14:creationId xmlns:p14="http://schemas.microsoft.com/office/powerpoint/2010/main" val="2919135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618518"/>
            <a:ext cx="9905998" cy="642391"/>
          </a:xfrm>
        </p:spPr>
        <p:txBody>
          <a:bodyPr/>
          <a:lstStyle/>
          <a:p>
            <a:r>
              <a:rPr lang="fr-CA" dirty="0" smtClean="0"/>
              <a:t>Problématique</a:t>
            </a:r>
            <a:endParaRPr lang="fr-CA" dirty="0"/>
          </a:p>
        </p:txBody>
      </p:sp>
      <p:sp>
        <p:nvSpPr>
          <p:cNvPr id="3" name="Espace réservé du contenu 2"/>
          <p:cNvSpPr>
            <a:spLocks noGrp="1"/>
          </p:cNvSpPr>
          <p:nvPr>
            <p:ph idx="1"/>
          </p:nvPr>
        </p:nvSpPr>
        <p:spPr>
          <a:xfrm>
            <a:off x="1141412" y="1607419"/>
            <a:ext cx="9905999" cy="4677878"/>
          </a:xfrm>
        </p:spPr>
        <p:txBody>
          <a:bodyPr>
            <a:normAutofit lnSpcReduction="10000"/>
          </a:bodyPr>
          <a:lstStyle/>
          <a:p>
            <a:r>
              <a:rPr lang="fr-CA" dirty="0" smtClean="0"/>
              <a:t>En classe: les enseignants qui souhaitent instrumenter leurs pratiques pédagogiques doivent faire preuve de créativité, ténacité et réflexivité (</a:t>
            </a:r>
            <a:r>
              <a:rPr lang="fr-CA" dirty="0" err="1" smtClean="0"/>
              <a:t>Fièvez</a:t>
            </a:r>
            <a:r>
              <a:rPr lang="fr-CA" dirty="0" smtClean="0"/>
              <a:t>, 2017).</a:t>
            </a:r>
          </a:p>
          <a:p>
            <a:r>
              <a:rPr lang="fr-CA" dirty="0" smtClean="0"/>
              <a:t>A distance: instrumentation imposée (pas </a:t>
            </a:r>
            <a:r>
              <a:rPr lang="fr-CA" dirty="0" err="1" smtClean="0"/>
              <a:t>tjs</a:t>
            </a:r>
            <a:r>
              <a:rPr lang="fr-CA" dirty="0" smtClean="0"/>
              <a:t> novatrice), </a:t>
            </a:r>
            <a:r>
              <a:rPr lang="fr-CA" dirty="0" err="1" smtClean="0"/>
              <a:t>chgt</a:t>
            </a:r>
            <a:r>
              <a:rPr lang="fr-CA" dirty="0" smtClean="0"/>
              <a:t> de rôles</a:t>
            </a:r>
          </a:p>
          <a:p>
            <a:endParaRPr lang="fr-CA" dirty="0" smtClean="0"/>
          </a:p>
          <a:p>
            <a:pPr marL="0" indent="0">
              <a:buNone/>
            </a:pPr>
            <a:r>
              <a:rPr lang="fr-CA" dirty="0" smtClean="0">
                <a:solidFill>
                  <a:schemeClr val="tx2">
                    <a:lumMod val="75000"/>
                  </a:schemeClr>
                </a:solidFill>
              </a:rPr>
              <a:t>=&gt; </a:t>
            </a:r>
            <a:r>
              <a:rPr lang="fr-CA" sz="3200" dirty="0">
                <a:solidFill>
                  <a:schemeClr val="tx2">
                    <a:lumMod val="75000"/>
                  </a:schemeClr>
                </a:solidFill>
              </a:rPr>
              <a:t>D</a:t>
            </a:r>
            <a:r>
              <a:rPr lang="fr-CA" sz="3200" dirty="0" smtClean="0">
                <a:solidFill>
                  <a:schemeClr val="tx2">
                    <a:lumMod val="75000"/>
                  </a:schemeClr>
                </a:solidFill>
              </a:rPr>
              <a:t>ans </a:t>
            </a:r>
            <a:r>
              <a:rPr lang="fr-CA" sz="3200" dirty="0">
                <a:solidFill>
                  <a:schemeClr val="tx2">
                    <a:lumMod val="75000"/>
                  </a:schemeClr>
                </a:solidFill>
              </a:rPr>
              <a:t>quelle mesure pourrait-on envisager le développement de la formation à distance comme une voie d’évolution des pratiques technopédagogiques mises en œuvre par les enseignants ? </a:t>
            </a:r>
            <a:endParaRPr lang="fr-CA" sz="3200" dirty="0">
              <a:solidFill>
                <a:schemeClr val="tx2">
                  <a:lumMod val="75000"/>
                </a:schemeClr>
              </a:solidFill>
            </a:endParaRPr>
          </a:p>
        </p:txBody>
      </p:sp>
    </p:spTree>
    <p:extLst>
      <p:ext uri="{BB962C8B-B14F-4D97-AF65-F5344CB8AC3E}">
        <p14:creationId xmlns:p14="http://schemas.microsoft.com/office/powerpoint/2010/main" val="3552315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smtClean="0">
                <a:solidFill>
                  <a:schemeClr val="accent2"/>
                </a:solidFill>
              </a:rPr>
              <a:t>3. Terrain d’enquête</a:t>
            </a:r>
            <a:endParaRPr lang="fr-CA" b="1" dirty="0">
              <a:solidFill>
                <a:schemeClr val="accent2"/>
              </a:solidFill>
            </a:endParaRPr>
          </a:p>
        </p:txBody>
      </p:sp>
      <p:sp>
        <p:nvSpPr>
          <p:cNvPr id="3" name="Espace réservé du contenu 2"/>
          <p:cNvSpPr>
            <a:spLocks noGrp="1"/>
          </p:cNvSpPr>
          <p:nvPr>
            <p:ph idx="1"/>
          </p:nvPr>
        </p:nvSpPr>
        <p:spPr/>
        <p:txBody>
          <a:bodyPr>
            <a:normAutofit/>
          </a:bodyPr>
          <a:lstStyle/>
          <a:p>
            <a:pPr>
              <a:buFont typeface="Wingdings" panose="05000000000000000000" pitchFamily="2" charset="2"/>
              <a:buChar char="Ø"/>
            </a:pPr>
            <a:r>
              <a:rPr lang="fr-CA" sz="3200" i="1" dirty="0" smtClean="0"/>
              <a:t> L’éducation en Ontario</a:t>
            </a:r>
          </a:p>
          <a:p>
            <a:pPr>
              <a:buFont typeface="Wingdings" panose="05000000000000000000" pitchFamily="2" charset="2"/>
              <a:buChar char="Ø"/>
            </a:pPr>
            <a:r>
              <a:rPr lang="fr-CA" sz="3200" i="1" dirty="0" smtClean="0"/>
              <a:t> Méthodologie d’enquête</a:t>
            </a:r>
            <a:endParaRPr lang="fr-CA" sz="3200" i="1" dirty="0"/>
          </a:p>
        </p:txBody>
      </p:sp>
      <p:pic>
        <p:nvPicPr>
          <p:cNvPr id="4" name="Image 3"/>
          <p:cNvPicPr>
            <a:picLocks noChangeAspect="1"/>
          </p:cNvPicPr>
          <p:nvPr/>
        </p:nvPicPr>
        <p:blipFill>
          <a:blip r:embed="rId2"/>
          <a:stretch>
            <a:fillRect/>
          </a:stretch>
        </p:blipFill>
        <p:spPr>
          <a:xfrm>
            <a:off x="6449979" y="2249487"/>
            <a:ext cx="5041463" cy="3541714"/>
          </a:xfrm>
          <a:prstGeom prst="rect">
            <a:avLst/>
          </a:prstGeom>
        </p:spPr>
      </p:pic>
      <p:sp>
        <p:nvSpPr>
          <p:cNvPr id="5" name="Flèche droite 4"/>
          <p:cNvSpPr/>
          <p:nvPr/>
        </p:nvSpPr>
        <p:spPr>
          <a:xfrm rot="18814451">
            <a:off x="7678835" y="5246919"/>
            <a:ext cx="1588168" cy="86047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270054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80498-74F7-5F4F-AD11-834511577DAB}"/>
              </a:ext>
            </a:extLst>
          </p:cNvPr>
          <p:cNvSpPr>
            <a:spLocks noGrp="1"/>
          </p:cNvSpPr>
          <p:nvPr>
            <p:ph type="title"/>
          </p:nvPr>
        </p:nvSpPr>
        <p:spPr>
          <a:xfrm>
            <a:off x="1540042" y="446314"/>
            <a:ext cx="8421375" cy="2162132"/>
          </a:xfrm>
        </p:spPr>
        <p:txBody>
          <a:bodyPr>
            <a:normAutofit fontScale="90000"/>
          </a:bodyPr>
          <a:lstStyle/>
          <a:p>
            <a:r>
              <a:rPr lang="fr-FR" dirty="0"/>
              <a:t>	</a:t>
            </a:r>
            <a:r>
              <a:rPr lang="fr-FR" dirty="0" smtClean="0"/>
              <a:t>	</a:t>
            </a:r>
            <a:r>
              <a:rPr lang="fr-FR" dirty="0" smtClean="0"/>
              <a:t>l’éducation </a:t>
            </a:r>
            <a:r>
              <a:rPr lang="fr-FR" dirty="0"/>
              <a:t>en </a:t>
            </a:r>
            <a:r>
              <a:rPr lang="fr-FR" dirty="0" smtClean="0"/>
              <a:t>Ontario</a:t>
            </a:r>
            <a:br>
              <a:rPr lang="fr-FR" dirty="0" smtClean="0"/>
            </a:br>
            <a:r>
              <a:rPr lang="fr-FR" dirty="0"/>
              <a:t/>
            </a:r>
            <a:br>
              <a:rPr lang="fr-FR" dirty="0"/>
            </a:br>
            <a:r>
              <a:rPr lang="fr-FR" dirty="0" smtClean="0"/>
              <a:t>Scolarité</a:t>
            </a:r>
            <a:r>
              <a:rPr lang="fr-FR" dirty="0"/>
              <a:t/>
            </a:r>
            <a:br>
              <a:rPr lang="fr-FR" dirty="0"/>
            </a:br>
            <a:r>
              <a:rPr lang="fr-FR" dirty="0"/>
              <a:t/>
            </a:r>
            <a:br>
              <a:rPr lang="fr-FR" dirty="0"/>
            </a:br>
            <a:endParaRPr lang="fr-FR" dirty="0"/>
          </a:p>
        </p:txBody>
      </p:sp>
      <p:graphicFrame>
        <p:nvGraphicFramePr>
          <p:cNvPr id="4" name="Espace réservé du contenu 3">
            <a:extLst>
              <a:ext uri="{FF2B5EF4-FFF2-40B4-BE49-F238E27FC236}">
                <a16:creationId xmlns:a16="http://schemas.microsoft.com/office/drawing/2014/main" id="{25E6A9DC-AC84-B94F-B9D1-013F2A861AD4}"/>
              </a:ext>
            </a:extLst>
          </p:cNvPr>
          <p:cNvGraphicFramePr>
            <a:graphicFrameLocks noGrp="1"/>
          </p:cNvGraphicFramePr>
          <p:nvPr>
            <p:ph idx="1"/>
            <p:extLst>
              <p:ext uri="{D42A27DB-BD31-4B8C-83A1-F6EECF244321}">
                <p14:modId xmlns:p14="http://schemas.microsoft.com/office/powerpoint/2010/main" val="2308849343"/>
              </p:ext>
            </p:extLst>
          </p:nvPr>
        </p:nvGraphicFramePr>
        <p:xfrm>
          <a:off x="912143" y="2334848"/>
          <a:ext cx="8838413" cy="1828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Étoile à 5 branches 10">
            <a:extLst>
              <a:ext uri="{FF2B5EF4-FFF2-40B4-BE49-F238E27FC236}">
                <a16:creationId xmlns:a16="http://schemas.microsoft.com/office/drawing/2014/main" id="{484397CA-DFE1-A346-88E2-ABF44049B1DB}"/>
              </a:ext>
            </a:extLst>
          </p:cNvPr>
          <p:cNvSpPr/>
          <p:nvPr/>
        </p:nvSpPr>
        <p:spPr>
          <a:xfrm>
            <a:off x="8784222" y="1817158"/>
            <a:ext cx="2142633" cy="1920239"/>
          </a:xfrm>
          <a:prstGeom prst="star5">
            <a:avLst/>
          </a:prstGeom>
          <a:solidFill>
            <a:schemeClr val="accent2">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b="1" dirty="0"/>
              <a:t>DÉSO</a:t>
            </a:r>
          </a:p>
        </p:txBody>
      </p:sp>
      <p:sp>
        <p:nvSpPr>
          <p:cNvPr id="12" name="ZoneTexte 11">
            <a:extLst>
              <a:ext uri="{FF2B5EF4-FFF2-40B4-BE49-F238E27FC236}">
                <a16:creationId xmlns:a16="http://schemas.microsoft.com/office/drawing/2014/main" id="{3EDC4C51-8AB9-EB4F-91AD-3A3D3BC1F63D}"/>
              </a:ext>
            </a:extLst>
          </p:cNvPr>
          <p:cNvSpPr txBox="1"/>
          <p:nvPr/>
        </p:nvSpPr>
        <p:spPr>
          <a:xfrm>
            <a:off x="8544464" y="4017852"/>
            <a:ext cx="3010990" cy="1200329"/>
          </a:xfrm>
          <a:prstGeom prst="rect">
            <a:avLst/>
          </a:prstGeom>
          <a:noFill/>
        </p:spPr>
        <p:txBody>
          <a:bodyPr wrap="square" rtlCol="0">
            <a:spAutoFit/>
          </a:bodyPr>
          <a:lstStyle/>
          <a:p>
            <a:r>
              <a:rPr lang="fr-FR" dirty="0">
                <a:solidFill>
                  <a:schemeClr val="accent2"/>
                </a:solidFill>
              </a:rPr>
              <a:t>-Évaluations cours 9-12e </a:t>
            </a:r>
          </a:p>
          <a:p>
            <a:r>
              <a:rPr lang="fr-FR" dirty="0">
                <a:solidFill>
                  <a:schemeClr val="accent2"/>
                </a:solidFill>
              </a:rPr>
              <a:t>-Test Provincial de Compétences Linguistique </a:t>
            </a:r>
          </a:p>
          <a:p>
            <a:r>
              <a:rPr lang="fr-FR" dirty="0">
                <a:solidFill>
                  <a:schemeClr val="accent2"/>
                </a:solidFill>
              </a:rPr>
              <a:t>-Travail Communautaire</a:t>
            </a:r>
          </a:p>
        </p:txBody>
      </p:sp>
    </p:spTree>
    <p:extLst>
      <p:ext uri="{BB962C8B-B14F-4D97-AF65-F5344CB8AC3E}">
        <p14:creationId xmlns:p14="http://schemas.microsoft.com/office/powerpoint/2010/main" val="3145731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043FBF-DA88-6B49-B6AA-5E77C82D60B7}"/>
              </a:ext>
            </a:extLst>
          </p:cNvPr>
          <p:cNvSpPr>
            <a:spLocks noGrp="1"/>
          </p:cNvSpPr>
          <p:nvPr>
            <p:ph type="title"/>
          </p:nvPr>
        </p:nvSpPr>
        <p:spPr>
          <a:xfrm>
            <a:off x="1578543" y="331647"/>
            <a:ext cx="7637370" cy="957717"/>
          </a:xfrm>
        </p:spPr>
        <p:txBody>
          <a:bodyPr>
            <a:normAutofit/>
          </a:bodyPr>
          <a:lstStyle/>
          <a:p>
            <a:r>
              <a:rPr lang="fr-FR" sz="3200" dirty="0" smtClean="0"/>
              <a:t>Les conseils scolaires</a:t>
            </a:r>
            <a:endParaRPr lang="fr-FR" sz="3200" dirty="0"/>
          </a:p>
        </p:txBody>
      </p:sp>
      <p:graphicFrame>
        <p:nvGraphicFramePr>
          <p:cNvPr id="6" name="Espace réservé du contenu 5">
            <a:extLst>
              <a:ext uri="{FF2B5EF4-FFF2-40B4-BE49-F238E27FC236}">
                <a16:creationId xmlns:a16="http://schemas.microsoft.com/office/drawing/2014/main" id="{A693347D-08D1-8F49-A821-6280AF59F239}"/>
              </a:ext>
            </a:extLst>
          </p:cNvPr>
          <p:cNvGraphicFramePr>
            <a:graphicFrameLocks noGrp="1"/>
          </p:cNvGraphicFramePr>
          <p:nvPr>
            <p:ph idx="1"/>
            <p:extLst>
              <p:ext uri="{D42A27DB-BD31-4B8C-83A1-F6EECF244321}">
                <p14:modId xmlns:p14="http://schemas.microsoft.com/office/powerpoint/2010/main" val="642077931"/>
              </p:ext>
            </p:extLst>
          </p:nvPr>
        </p:nvGraphicFramePr>
        <p:xfrm>
          <a:off x="380999" y="1197429"/>
          <a:ext cx="9329057" cy="5660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ZoneTexte 6">
            <a:extLst>
              <a:ext uri="{FF2B5EF4-FFF2-40B4-BE49-F238E27FC236}">
                <a16:creationId xmlns:a16="http://schemas.microsoft.com/office/drawing/2014/main" id="{E6CE4A52-2899-274C-9C23-94B58B680EE6}"/>
              </a:ext>
            </a:extLst>
          </p:cNvPr>
          <p:cNvSpPr txBox="1"/>
          <p:nvPr/>
        </p:nvSpPr>
        <p:spPr>
          <a:xfrm>
            <a:off x="1734959" y="3671638"/>
            <a:ext cx="2416628" cy="584775"/>
          </a:xfrm>
          <a:prstGeom prst="rect">
            <a:avLst/>
          </a:prstGeom>
          <a:noFill/>
        </p:spPr>
        <p:txBody>
          <a:bodyPr wrap="square" rtlCol="0">
            <a:spAutoFit/>
          </a:bodyPr>
          <a:lstStyle/>
          <a:p>
            <a:r>
              <a:rPr lang="fr-FR" sz="3200" b="1" dirty="0">
                <a:solidFill>
                  <a:schemeClr val="bg2"/>
                </a:solidFill>
              </a:rPr>
              <a:t>Anglophone</a:t>
            </a:r>
          </a:p>
        </p:txBody>
      </p:sp>
      <p:sp>
        <p:nvSpPr>
          <p:cNvPr id="8" name="ZoneTexte 7">
            <a:extLst>
              <a:ext uri="{FF2B5EF4-FFF2-40B4-BE49-F238E27FC236}">
                <a16:creationId xmlns:a16="http://schemas.microsoft.com/office/drawing/2014/main" id="{4F973458-0FFB-624E-8094-9A7C303D2049}"/>
              </a:ext>
            </a:extLst>
          </p:cNvPr>
          <p:cNvSpPr txBox="1"/>
          <p:nvPr/>
        </p:nvSpPr>
        <p:spPr>
          <a:xfrm>
            <a:off x="5972742" y="3629824"/>
            <a:ext cx="2732315" cy="584775"/>
          </a:xfrm>
          <a:prstGeom prst="rect">
            <a:avLst/>
          </a:prstGeom>
          <a:noFill/>
        </p:spPr>
        <p:txBody>
          <a:bodyPr wrap="square" rtlCol="0">
            <a:spAutoFit/>
          </a:bodyPr>
          <a:lstStyle/>
          <a:p>
            <a:r>
              <a:rPr lang="fr-FR" sz="3200" b="1" dirty="0">
                <a:solidFill>
                  <a:schemeClr val="bg2"/>
                </a:solidFill>
              </a:rPr>
              <a:t>Francophone</a:t>
            </a:r>
          </a:p>
        </p:txBody>
      </p:sp>
      <p:sp>
        <p:nvSpPr>
          <p:cNvPr id="9" name="ZoneTexte 8">
            <a:extLst>
              <a:ext uri="{FF2B5EF4-FFF2-40B4-BE49-F238E27FC236}">
                <a16:creationId xmlns:a16="http://schemas.microsoft.com/office/drawing/2014/main" id="{4362437A-C328-D54B-B1A8-DF6D59552999}"/>
              </a:ext>
            </a:extLst>
          </p:cNvPr>
          <p:cNvSpPr txBox="1"/>
          <p:nvPr/>
        </p:nvSpPr>
        <p:spPr>
          <a:xfrm>
            <a:off x="4506684" y="1547845"/>
            <a:ext cx="1426027" cy="523220"/>
          </a:xfrm>
          <a:prstGeom prst="rect">
            <a:avLst/>
          </a:prstGeom>
          <a:noFill/>
        </p:spPr>
        <p:txBody>
          <a:bodyPr wrap="square" rtlCol="0">
            <a:spAutoFit/>
          </a:bodyPr>
          <a:lstStyle/>
          <a:p>
            <a:r>
              <a:rPr lang="fr-FR" sz="2800" b="1" dirty="0">
                <a:solidFill>
                  <a:schemeClr val="bg2"/>
                </a:solidFill>
              </a:rPr>
              <a:t>Public</a:t>
            </a:r>
          </a:p>
        </p:txBody>
      </p:sp>
      <p:sp>
        <p:nvSpPr>
          <p:cNvPr id="10" name="ZoneTexte 9">
            <a:extLst>
              <a:ext uri="{FF2B5EF4-FFF2-40B4-BE49-F238E27FC236}">
                <a16:creationId xmlns:a16="http://schemas.microsoft.com/office/drawing/2014/main" id="{620450FE-DAD3-9943-BED1-F3BCC6DB6D61}"/>
              </a:ext>
            </a:extLst>
          </p:cNvPr>
          <p:cNvSpPr txBox="1"/>
          <p:nvPr/>
        </p:nvSpPr>
        <p:spPr>
          <a:xfrm>
            <a:off x="4281442" y="5930366"/>
            <a:ext cx="2231571" cy="523220"/>
          </a:xfrm>
          <a:prstGeom prst="rect">
            <a:avLst/>
          </a:prstGeom>
          <a:noFill/>
        </p:spPr>
        <p:txBody>
          <a:bodyPr wrap="square" rtlCol="0">
            <a:spAutoFit/>
          </a:bodyPr>
          <a:lstStyle/>
          <a:p>
            <a:r>
              <a:rPr lang="fr-FR" sz="2800" b="1" dirty="0">
                <a:solidFill>
                  <a:schemeClr val="bg2"/>
                </a:solidFill>
              </a:rPr>
              <a:t>Catholique</a:t>
            </a:r>
          </a:p>
        </p:txBody>
      </p:sp>
      <p:sp>
        <p:nvSpPr>
          <p:cNvPr id="13" name="Étoile à 4 branches 12">
            <a:extLst>
              <a:ext uri="{FF2B5EF4-FFF2-40B4-BE49-F238E27FC236}">
                <a16:creationId xmlns:a16="http://schemas.microsoft.com/office/drawing/2014/main" id="{92F3FCDA-E45F-5147-801F-A1470B1F4FA7}"/>
              </a:ext>
            </a:extLst>
          </p:cNvPr>
          <p:cNvSpPr/>
          <p:nvPr/>
        </p:nvSpPr>
        <p:spPr>
          <a:xfrm rot="2646188">
            <a:off x="3445148" y="2268198"/>
            <a:ext cx="3369012" cy="3206554"/>
          </a:xfrm>
          <a:prstGeom prst="star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F12B856B-EE0E-B049-A67A-CBA43EDAAD33}"/>
              </a:ext>
            </a:extLst>
          </p:cNvPr>
          <p:cNvSpPr txBox="1"/>
          <p:nvPr/>
        </p:nvSpPr>
        <p:spPr>
          <a:xfrm>
            <a:off x="4680856" y="3517532"/>
            <a:ext cx="1077685" cy="707886"/>
          </a:xfrm>
          <a:prstGeom prst="rect">
            <a:avLst/>
          </a:prstGeom>
          <a:noFill/>
        </p:spPr>
        <p:txBody>
          <a:bodyPr wrap="square" rtlCol="0">
            <a:spAutoFit/>
          </a:bodyPr>
          <a:lstStyle/>
          <a:p>
            <a:r>
              <a:rPr lang="fr-FR" sz="4000" b="1" dirty="0"/>
              <a:t>72</a:t>
            </a:r>
          </a:p>
        </p:txBody>
      </p:sp>
    </p:spTree>
    <p:extLst>
      <p:ext uri="{BB962C8B-B14F-4D97-AF65-F5344CB8AC3E}">
        <p14:creationId xmlns:p14="http://schemas.microsoft.com/office/powerpoint/2010/main" val="2560016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35BE16-D7CB-C84A-BC84-31A1A35676F4}"/>
              </a:ext>
            </a:extLst>
          </p:cNvPr>
          <p:cNvSpPr>
            <a:spLocks noGrp="1"/>
          </p:cNvSpPr>
          <p:nvPr>
            <p:ph type="title"/>
          </p:nvPr>
        </p:nvSpPr>
        <p:spPr>
          <a:xfrm>
            <a:off x="677334" y="272715"/>
            <a:ext cx="9323916" cy="1320800"/>
          </a:xfrm>
        </p:spPr>
        <p:txBody>
          <a:bodyPr>
            <a:normAutofit/>
          </a:bodyPr>
          <a:lstStyle/>
          <a:p>
            <a:r>
              <a:rPr lang="fr-FR" sz="3200" dirty="0"/>
              <a:t> </a:t>
            </a:r>
            <a:r>
              <a:rPr lang="fr-FR" sz="3200" dirty="0" smtClean="0"/>
              <a:t>   </a:t>
            </a:r>
            <a:r>
              <a:rPr lang="fr-FR" sz="3200" dirty="0" smtClean="0"/>
              <a:t>Une </a:t>
            </a:r>
            <a:r>
              <a:rPr lang="fr-FR" sz="3200" dirty="0"/>
              <a:t>terminologie évolutive et particulière</a:t>
            </a:r>
          </a:p>
        </p:txBody>
      </p:sp>
      <p:graphicFrame>
        <p:nvGraphicFramePr>
          <p:cNvPr id="4" name="Espace réservé du contenu 3">
            <a:extLst>
              <a:ext uri="{FF2B5EF4-FFF2-40B4-BE49-F238E27FC236}">
                <a16:creationId xmlns:a16="http://schemas.microsoft.com/office/drawing/2014/main" id="{63527031-4588-434A-BF98-192ACBA9BC3C}"/>
              </a:ext>
            </a:extLst>
          </p:cNvPr>
          <p:cNvGraphicFramePr>
            <a:graphicFrameLocks noGrp="1"/>
          </p:cNvGraphicFramePr>
          <p:nvPr>
            <p:ph idx="1"/>
            <p:extLst>
              <p:ext uri="{D42A27DB-BD31-4B8C-83A1-F6EECF244321}">
                <p14:modId xmlns:p14="http://schemas.microsoft.com/office/powerpoint/2010/main" val="454778990"/>
              </p:ext>
            </p:extLst>
          </p:nvPr>
        </p:nvGraphicFramePr>
        <p:xfrm>
          <a:off x="503065" y="1270001"/>
          <a:ext cx="8770937" cy="3160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me 4">
            <a:extLst>
              <a:ext uri="{FF2B5EF4-FFF2-40B4-BE49-F238E27FC236}">
                <a16:creationId xmlns:a16="http://schemas.microsoft.com/office/drawing/2014/main" id="{2EA8685C-8B2E-0C47-BE80-32C573FA28EE}"/>
              </a:ext>
            </a:extLst>
          </p:cNvPr>
          <p:cNvGraphicFramePr/>
          <p:nvPr>
            <p:extLst>
              <p:ext uri="{D42A27DB-BD31-4B8C-83A1-F6EECF244321}">
                <p14:modId xmlns:p14="http://schemas.microsoft.com/office/powerpoint/2010/main" val="1260819056"/>
              </p:ext>
            </p:extLst>
          </p:nvPr>
        </p:nvGraphicFramePr>
        <p:xfrm>
          <a:off x="-1" y="3578377"/>
          <a:ext cx="11184557" cy="32796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3172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Graphic spid="4" grpId="2">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E42D0-4C3E-D641-99E3-BEE715E2E3C7}"/>
              </a:ext>
            </a:extLst>
          </p:cNvPr>
          <p:cNvSpPr>
            <a:spLocks noGrp="1"/>
          </p:cNvSpPr>
          <p:nvPr>
            <p:ph type="title"/>
          </p:nvPr>
        </p:nvSpPr>
        <p:spPr/>
        <p:txBody>
          <a:bodyPr>
            <a:normAutofit fontScale="90000"/>
          </a:bodyPr>
          <a:lstStyle/>
          <a:p>
            <a:r>
              <a:rPr lang="fr-FR" dirty="0" smtClean="0"/>
              <a:t>Méthodologie </a:t>
            </a:r>
            <a:r>
              <a:rPr lang="fr-FR" dirty="0"/>
              <a:t>d’enquête</a:t>
            </a:r>
            <a:br>
              <a:rPr lang="fr-FR" dirty="0"/>
            </a:br>
            <a:r>
              <a:rPr lang="fr-FR" dirty="0" smtClean="0"/>
              <a:t>            Entretiens</a:t>
            </a:r>
            <a:r>
              <a:rPr lang="fr-FR" dirty="0"/>
              <a:t/>
            </a:r>
            <a:br>
              <a:rPr lang="fr-FR" dirty="0"/>
            </a:br>
            <a:endParaRPr lang="fr-FR" dirty="0"/>
          </a:p>
        </p:txBody>
      </p:sp>
      <p:graphicFrame>
        <p:nvGraphicFramePr>
          <p:cNvPr id="4" name="Espace réservé du contenu 3">
            <a:extLst>
              <a:ext uri="{FF2B5EF4-FFF2-40B4-BE49-F238E27FC236}">
                <a16:creationId xmlns:a16="http://schemas.microsoft.com/office/drawing/2014/main" id="{0D7A5DDE-0315-A64C-8060-D82D69D126DA}"/>
              </a:ext>
            </a:extLst>
          </p:cNvPr>
          <p:cNvGraphicFramePr>
            <a:graphicFrameLocks noGrp="1"/>
          </p:cNvGraphicFramePr>
          <p:nvPr>
            <p:ph idx="1"/>
            <p:extLst>
              <p:ext uri="{D42A27DB-BD31-4B8C-83A1-F6EECF244321}">
                <p14:modId xmlns:p14="http://schemas.microsoft.com/office/powerpoint/2010/main" val="2482894454"/>
              </p:ext>
            </p:extLst>
          </p:nvPr>
        </p:nvGraphicFramePr>
        <p:xfrm>
          <a:off x="-21046" y="1970512"/>
          <a:ext cx="5713923" cy="4887488"/>
        </p:xfrm>
        <a:graphic>
          <a:graphicData uri="http://schemas.openxmlformats.org/drawingml/2006/table">
            <a:tbl>
              <a:tblPr firstRow="1" firstCol="1" bandRow="1">
                <a:tableStyleId>{5C22544A-7EE6-4342-B048-85BDC9FD1C3A}</a:tableStyleId>
              </a:tblPr>
              <a:tblGrid>
                <a:gridCol w="3334975">
                  <a:extLst>
                    <a:ext uri="{9D8B030D-6E8A-4147-A177-3AD203B41FA5}">
                      <a16:colId xmlns:a16="http://schemas.microsoft.com/office/drawing/2014/main" val="217686085"/>
                    </a:ext>
                  </a:extLst>
                </a:gridCol>
                <a:gridCol w="2378948">
                  <a:extLst>
                    <a:ext uri="{9D8B030D-6E8A-4147-A177-3AD203B41FA5}">
                      <a16:colId xmlns:a16="http://schemas.microsoft.com/office/drawing/2014/main" val="3118189167"/>
                    </a:ext>
                  </a:extLst>
                </a:gridCol>
              </a:tblGrid>
              <a:tr h="450916">
                <a:tc>
                  <a:txBody>
                    <a:bodyPr/>
                    <a:lstStyle/>
                    <a:p>
                      <a:pPr algn="l">
                        <a:spcAft>
                          <a:spcPts val="0"/>
                        </a:spcAft>
                      </a:pPr>
                      <a:r>
                        <a:rPr lang="fr-CA" sz="2800" dirty="0">
                          <a:effectLst/>
                        </a:rPr>
                        <a:t>Organisations</a:t>
                      </a:r>
                      <a:endParaRPr lang="fr-CA"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spcAft>
                          <a:spcPts val="0"/>
                        </a:spcAft>
                      </a:pPr>
                      <a:r>
                        <a:rPr lang="fr-CA" sz="2800" dirty="0" smtClean="0">
                          <a:effectLst/>
                        </a:rPr>
                        <a:t>Effectifs</a:t>
                      </a:r>
                      <a:endParaRPr lang="fr-CA"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2878167489"/>
                  </a:ext>
                </a:extLst>
              </a:tr>
              <a:tr h="450916">
                <a:tc>
                  <a:txBody>
                    <a:bodyPr/>
                    <a:lstStyle/>
                    <a:p>
                      <a:pPr algn="l">
                        <a:spcAft>
                          <a:spcPts val="0"/>
                        </a:spcAft>
                      </a:pPr>
                      <a:r>
                        <a:rPr lang="fr-CA" sz="2800">
                          <a:effectLst/>
                        </a:rPr>
                        <a:t>Ministère</a:t>
                      </a:r>
                      <a:endParaRPr lang="fr-CA"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spcAft>
                          <a:spcPts val="0"/>
                        </a:spcAft>
                      </a:pPr>
                      <a:r>
                        <a:rPr lang="fr-CA" sz="2800" b="1">
                          <a:solidFill>
                            <a:schemeClr val="accent2">
                              <a:lumMod val="20000"/>
                              <a:lumOff val="80000"/>
                            </a:schemeClr>
                          </a:solidFill>
                          <a:effectLst/>
                        </a:rPr>
                        <a:t>5</a:t>
                      </a:r>
                      <a:endParaRPr lang="fr-CA" sz="2800" b="1">
                        <a:solidFill>
                          <a:schemeClr val="accent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1273635802"/>
                  </a:ext>
                </a:extLst>
              </a:tr>
              <a:tr h="450916">
                <a:tc>
                  <a:txBody>
                    <a:bodyPr/>
                    <a:lstStyle/>
                    <a:p>
                      <a:pPr algn="l">
                        <a:spcAft>
                          <a:spcPts val="0"/>
                        </a:spcAft>
                      </a:pPr>
                      <a:r>
                        <a:rPr lang="fr-CA" sz="2800">
                          <a:effectLst/>
                        </a:rPr>
                        <a:t>Consortium</a:t>
                      </a:r>
                      <a:endParaRPr lang="fr-CA"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spcAft>
                          <a:spcPts val="0"/>
                        </a:spcAft>
                      </a:pPr>
                      <a:r>
                        <a:rPr lang="fr-CA" sz="2800" b="1">
                          <a:solidFill>
                            <a:schemeClr val="accent2">
                              <a:lumMod val="20000"/>
                              <a:lumOff val="80000"/>
                            </a:schemeClr>
                          </a:solidFill>
                          <a:effectLst/>
                        </a:rPr>
                        <a:t>4</a:t>
                      </a:r>
                      <a:endParaRPr lang="fr-CA" sz="2800" b="1">
                        <a:solidFill>
                          <a:schemeClr val="accent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1634455421"/>
                  </a:ext>
                </a:extLst>
              </a:tr>
              <a:tr h="450916">
                <a:tc>
                  <a:txBody>
                    <a:bodyPr/>
                    <a:lstStyle/>
                    <a:p>
                      <a:pPr algn="l">
                        <a:spcAft>
                          <a:spcPts val="0"/>
                        </a:spcAft>
                      </a:pPr>
                      <a:r>
                        <a:rPr lang="fr-CA" sz="2800" dirty="0">
                          <a:effectLst/>
                        </a:rPr>
                        <a:t>Conseil scolaire</a:t>
                      </a:r>
                      <a:endParaRPr lang="fr-CA"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spcAft>
                          <a:spcPts val="0"/>
                        </a:spcAft>
                      </a:pPr>
                      <a:r>
                        <a:rPr lang="fr-CA" sz="2800" b="1">
                          <a:solidFill>
                            <a:schemeClr val="accent2">
                              <a:lumMod val="20000"/>
                              <a:lumOff val="80000"/>
                            </a:schemeClr>
                          </a:solidFill>
                          <a:effectLst/>
                        </a:rPr>
                        <a:t>7</a:t>
                      </a:r>
                      <a:endParaRPr lang="fr-CA" sz="2800" b="1">
                        <a:solidFill>
                          <a:schemeClr val="accent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3792534966"/>
                  </a:ext>
                </a:extLst>
              </a:tr>
              <a:tr h="450916">
                <a:tc>
                  <a:txBody>
                    <a:bodyPr/>
                    <a:lstStyle/>
                    <a:p>
                      <a:pPr algn="l">
                        <a:spcAft>
                          <a:spcPts val="0"/>
                        </a:spcAft>
                      </a:pPr>
                      <a:r>
                        <a:rPr lang="fr-CA" sz="2800">
                          <a:effectLst/>
                        </a:rPr>
                        <a:t>Directions</a:t>
                      </a:r>
                      <a:endParaRPr lang="fr-CA"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spcAft>
                          <a:spcPts val="0"/>
                        </a:spcAft>
                      </a:pPr>
                      <a:r>
                        <a:rPr lang="fr-CA" sz="2800" b="1">
                          <a:solidFill>
                            <a:schemeClr val="accent2">
                              <a:lumMod val="20000"/>
                              <a:lumOff val="80000"/>
                            </a:schemeClr>
                          </a:solidFill>
                          <a:effectLst/>
                        </a:rPr>
                        <a:t>9</a:t>
                      </a:r>
                      <a:endParaRPr lang="fr-CA" sz="2800" b="1">
                        <a:solidFill>
                          <a:schemeClr val="accent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3018431431"/>
                  </a:ext>
                </a:extLst>
              </a:tr>
              <a:tr h="450916">
                <a:tc>
                  <a:txBody>
                    <a:bodyPr/>
                    <a:lstStyle/>
                    <a:p>
                      <a:pPr algn="l">
                        <a:spcAft>
                          <a:spcPts val="0"/>
                        </a:spcAft>
                      </a:pPr>
                      <a:r>
                        <a:rPr lang="fr-CA" sz="2800">
                          <a:effectLst/>
                        </a:rPr>
                        <a:t>Corps enseignant</a:t>
                      </a:r>
                      <a:endParaRPr lang="fr-CA"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spcAft>
                          <a:spcPts val="0"/>
                        </a:spcAft>
                      </a:pPr>
                      <a:r>
                        <a:rPr lang="fr-CA" sz="2800" b="1">
                          <a:solidFill>
                            <a:schemeClr val="accent2">
                              <a:lumMod val="20000"/>
                              <a:lumOff val="80000"/>
                            </a:schemeClr>
                          </a:solidFill>
                          <a:effectLst/>
                        </a:rPr>
                        <a:t>14</a:t>
                      </a:r>
                      <a:endParaRPr lang="fr-CA" sz="2800" b="1">
                        <a:solidFill>
                          <a:schemeClr val="accent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1242051979"/>
                  </a:ext>
                </a:extLst>
              </a:tr>
              <a:tr h="1254722">
                <a:tc>
                  <a:txBody>
                    <a:bodyPr/>
                    <a:lstStyle/>
                    <a:p>
                      <a:pPr algn="l">
                        <a:spcAft>
                          <a:spcPts val="0"/>
                        </a:spcAft>
                      </a:pPr>
                      <a:r>
                        <a:rPr lang="fr-CA" sz="2800">
                          <a:effectLst/>
                        </a:rPr>
                        <a:t>Producteur de ressources pédagogiques</a:t>
                      </a:r>
                      <a:endParaRPr lang="fr-CA"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spcAft>
                          <a:spcPts val="0"/>
                        </a:spcAft>
                      </a:pPr>
                      <a:r>
                        <a:rPr lang="fr-CA" sz="2800" b="1">
                          <a:solidFill>
                            <a:schemeClr val="accent2">
                              <a:lumMod val="20000"/>
                              <a:lumOff val="80000"/>
                            </a:schemeClr>
                          </a:solidFill>
                          <a:effectLst/>
                        </a:rPr>
                        <a:t>3</a:t>
                      </a:r>
                      <a:endParaRPr lang="fr-CA" sz="2800" b="1">
                        <a:solidFill>
                          <a:schemeClr val="accent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2538485529"/>
                  </a:ext>
                </a:extLst>
              </a:tr>
              <a:tr h="450916">
                <a:tc>
                  <a:txBody>
                    <a:bodyPr/>
                    <a:lstStyle/>
                    <a:p>
                      <a:pPr algn="l">
                        <a:spcAft>
                          <a:spcPts val="0"/>
                        </a:spcAft>
                      </a:pPr>
                      <a:r>
                        <a:rPr lang="fr-CA" sz="2800">
                          <a:effectLst/>
                        </a:rPr>
                        <a:t>Autres</a:t>
                      </a:r>
                      <a:endParaRPr lang="fr-CA"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spcAft>
                          <a:spcPts val="0"/>
                        </a:spcAft>
                      </a:pPr>
                      <a:r>
                        <a:rPr lang="fr-CA" sz="2800" b="1">
                          <a:solidFill>
                            <a:schemeClr val="accent2">
                              <a:lumMod val="20000"/>
                              <a:lumOff val="80000"/>
                            </a:schemeClr>
                          </a:solidFill>
                          <a:effectLst/>
                        </a:rPr>
                        <a:t>4</a:t>
                      </a:r>
                      <a:endParaRPr lang="fr-CA" sz="2800" b="1">
                        <a:solidFill>
                          <a:schemeClr val="accent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709982069"/>
                  </a:ext>
                </a:extLst>
              </a:tr>
              <a:tr h="450916">
                <a:tc>
                  <a:txBody>
                    <a:bodyPr/>
                    <a:lstStyle/>
                    <a:p>
                      <a:pPr algn="l">
                        <a:spcAft>
                          <a:spcPts val="0"/>
                        </a:spcAft>
                      </a:pPr>
                      <a:r>
                        <a:rPr lang="fr-CA" sz="2800">
                          <a:effectLst/>
                        </a:rPr>
                        <a:t>Total</a:t>
                      </a:r>
                      <a:endParaRPr lang="fr-CA"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ctr">
                        <a:spcAft>
                          <a:spcPts val="0"/>
                        </a:spcAft>
                      </a:pPr>
                      <a:r>
                        <a:rPr lang="fr-CA" sz="2800" b="1" dirty="0">
                          <a:solidFill>
                            <a:schemeClr val="accent2">
                              <a:lumMod val="20000"/>
                              <a:lumOff val="80000"/>
                            </a:schemeClr>
                          </a:solidFill>
                          <a:effectLst/>
                        </a:rPr>
                        <a:t>46</a:t>
                      </a:r>
                      <a:endParaRPr lang="fr-CA" sz="2800" b="1" dirty="0">
                        <a:solidFill>
                          <a:schemeClr val="accent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2955855977"/>
                  </a:ext>
                </a:extLst>
              </a:tr>
            </a:tbl>
          </a:graphicData>
        </a:graphic>
      </p:graphicFrame>
      <p:sp>
        <p:nvSpPr>
          <p:cNvPr id="5" name="Rectangle 1">
            <a:extLst>
              <a:ext uri="{FF2B5EF4-FFF2-40B4-BE49-F238E27FC236}">
                <a16:creationId xmlns:a16="http://schemas.microsoft.com/office/drawing/2014/main" id="{8B6D8879-C575-4F4D-B2B1-37E02788EFF7}"/>
              </a:ext>
            </a:extLst>
          </p:cNvPr>
          <p:cNvSpPr>
            <a:spLocks noChangeArrowheads="1"/>
          </p:cNvSpPr>
          <p:nvPr/>
        </p:nvSpPr>
        <p:spPr bwMode="auto">
          <a:xfrm>
            <a:off x="-288924" y="2758757"/>
            <a:ext cx="136025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3" name="Image 2"/>
          <p:cNvPicPr>
            <a:picLocks noChangeAspect="1"/>
          </p:cNvPicPr>
          <p:nvPr/>
        </p:nvPicPr>
        <p:blipFill>
          <a:blip r:embed="rId2"/>
          <a:stretch>
            <a:fillRect/>
          </a:stretch>
        </p:blipFill>
        <p:spPr>
          <a:xfrm>
            <a:off x="6112282" y="1306697"/>
            <a:ext cx="6097588" cy="5551303"/>
          </a:xfrm>
          <a:prstGeom prst="rect">
            <a:avLst/>
          </a:prstGeom>
        </p:spPr>
      </p:pic>
    </p:spTree>
    <p:extLst>
      <p:ext uri="{BB962C8B-B14F-4D97-AF65-F5344CB8AC3E}">
        <p14:creationId xmlns:p14="http://schemas.microsoft.com/office/powerpoint/2010/main" val="3023441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E7F6D-B2BA-2349-A6BF-20F41AC96114}"/>
              </a:ext>
            </a:extLst>
          </p:cNvPr>
          <p:cNvSpPr>
            <a:spLocks noGrp="1"/>
          </p:cNvSpPr>
          <p:nvPr>
            <p:ph type="title"/>
          </p:nvPr>
        </p:nvSpPr>
        <p:spPr/>
        <p:txBody>
          <a:bodyPr>
            <a:normAutofit/>
          </a:bodyPr>
          <a:lstStyle/>
          <a:p>
            <a:r>
              <a:rPr lang="fr-FR" dirty="0" smtClean="0"/>
              <a:t>Observations</a:t>
            </a:r>
            <a:endParaRPr lang="fr-FR" dirty="0"/>
          </a:p>
        </p:txBody>
      </p:sp>
      <p:sp>
        <p:nvSpPr>
          <p:cNvPr id="3" name="Espace réservé du contenu 2">
            <a:extLst>
              <a:ext uri="{FF2B5EF4-FFF2-40B4-BE49-F238E27FC236}">
                <a16:creationId xmlns:a16="http://schemas.microsoft.com/office/drawing/2014/main" id="{3A623C17-A20C-924B-BCC1-90D3B5035285}"/>
              </a:ext>
            </a:extLst>
          </p:cNvPr>
          <p:cNvSpPr>
            <a:spLocks noGrp="1"/>
          </p:cNvSpPr>
          <p:nvPr>
            <p:ph idx="1"/>
          </p:nvPr>
        </p:nvSpPr>
        <p:spPr>
          <a:xfrm>
            <a:off x="727587" y="1821873"/>
            <a:ext cx="8170914" cy="3616036"/>
          </a:xfrm>
        </p:spPr>
        <p:txBody>
          <a:bodyPr/>
          <a:lstStyle/>
          <a:p>
            <a:r>
              <a:rPr lang="fr-FR" sz="2800" dirty="0"/>
              <a:t>2 cours: français &amp; sciences,</a:t>
            </a:r>
          </a:p>
          <a:p>
            <a:pPr marL="0" indent="0">
              <a:buNone/>
            </a:pPr>
            <a:r>
              <a:rPr lang="fr-FR" sz="2800" dirty="0"/>
              <a:t> école </a:t>
            </a:r>
            <a:r>
              <a:rPr lang="fr-FR" sz="2800" dirty="0" smtClean="0"/>
              <a:t>2ndre catholique francophone.</a:t>
            </a:r>
            <a:endParaRPr lang="fr-FR" sz="2800" dirty="0"/>
          </a:p>
          <a:p>
            <a:r>
              <a:rPr lang="fr-FR" sz="2800" dirty="0"/>
              <a:t>BOLTT 2017</a:t>
            </a:r>
          </a:p>
          <a:p>
            <a:r>
              <a:rPr lang="fr-FR" sz="2800" dirty="0"/>
              <a:t>TAC 2017</a:t>
            </a:r>
          </a:p>
          <a:p>
            <a:r>
              <a:rPr lang="fr-FR" sz="2800" dirty="0"/>
              <a:t>ICDE</a:t>
            </a:r>
          </a:p>
        </p:txBody>
      </p:sp>
      <p:pic>
        <p:nvPicPr>
          <p:cNvPr id="4" name="Image 3">
            <a:extLst>
              <a:ext uri="{FF2B5EF4-FFF2-40B4-BE49-F238E27FC236}">
                <a16:creationId xmlns:a16="http://schemas.microsoft.com/office/drawing/2014/main" id="{871FC296-489E-FE43-A253-C6B981577F10}"/>
              </a:ext>
            </a:extLst>
          </p:cNvPr>
          <p:cNvPicPr>
            <a:picLocks noChangeAspect="1"/>
          </p:cNvPicPr>
          <p:nvPr/>
        </p:nvPicPr>
        <p:blipFill rotWithShape="1">
          <a:blip r:embed="rId2"/>
          <a:srcRect t="40751"/>
          <a:stretch/>
        </p:blipFill>
        <p:spPr>
          <a:xfrm>
            <a:off x="6754760" y="3629891"/>
            <a:ext cx="5201711" cy="3061856"/>
          </a:xfrm>
          <a:prstGeom prst="rect">
            <a:avLst/>
          </a:prstGeom>
        </p:spPr>
      </p:pic>
      <p:pic>
        <p:nvPicPr>
          <p:cNvPr id="6" name="Image 5"/>
          <p:cNvPicPr>
            <a:picLocks noChangeAspect="1"/>
          </p:cNvPicPr>
          <p:nvPr/>
        </p:nvPicPr>
        <p:blipFill>
          <a:blip r:embed="rId3"/>
          <a:stretch>
            <a:fillRect/>
          </a:stretch>
        </p:blipFill>
        <p:spPr>
          <a:xfrm>
            <a:off x="6930696" y="144379"/>
            <a:ext cx="4972960" cy="3175088"/>
          </a:xfrm>
          <a:prstGeom prst="rect">
            <a:avLst/>
          </a:prstGeom>
        </p:spPr>
      </p:pic>
    </p:spTree>
    <p:extLst>
      <p:ext uri="{BB962C8B-B14F-4D97-AF65-F5344CB8AC3E}">
        <p14:creationId xmlns:p14="http://schemas.microsoft.com/office/powerpoint/2010/main" val="2455833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smtClean="0">
                <a:solidFill>
                  <a:schemeClr val="accent2"/>
                </a:solidFill>
              </a:rPr>
              <a:t>4. Quelques constats</a:t>
            </a:r>
            <a:endParaRPr lang="fr-CA" b="1" dirty="0">
              <a:solidFill>
                <a:schemeClr val="accent2"/>
              </a:solidFill>
            </a:endParaRPr>
          </a:p>
        </p:txBody>
      </p:sp>
      <p:sp>
        <p:nvSpPr>
          <p:cNvPr id="3" name="Espace réservé du contenu 2"/>
          <p:cNvSpPr>
            <a:spLocks noGrp="1"/>
          </p:cNvSpPr>
          <p:nvPr>
            <p:ph idx="1"/>
          </p:nvPr>
        </p:nvSpPr>
        <p:spPr/>
        <p:txBody>
          <a:bodyPr/>
          <a:lstStyle/>
          <a:p>
            <a:pPr>
              <a:buFont typeface="Wingdings" panose="05000000000000000000" pitchFamily="2" charset="2"/>
              <a:buChar char="Ø"/>
            </a:pPr>
            <a:r>
              <a:rPr lang="fr-CA" dirty="0" smtClean="0"/>
              <a:t> </a:t>
            </a:r>
            <a:r>
              <a:rPr lang="fr-CA" sz="3200" i="1" dirty="0" smtClean="0"/>
              <a:t>Développement de la FAD en Ontario</a:t>
            </a:r>
          </a:p>
          <a:p>
            <a:pPr>
              <a:buFont typeface="Wingdings" panose="05000000000000000000" pitchFamily="2" charset="2"/>
              <a:buChar char="Ø"/>
            </a:pPr>
            <a:r>
              <a:rPr lang="fr-CA" sz="3200" i="1" dirty="0" smtClean="0"/>
              <a:t> Changement de modèle pédagogique des cours en ligne</a:t>
            </a:r>
            <a:endParaRPr lang="fr-CA" sz="3200" i="1" dirty="0"/>
          </a:p>
        </p:txBody>
      </p:sp>
    </p:spTree>
    <p:extLst>
      <p:ext uri="{BB962C8B-B14F-4D97-AF65-F5344CB8AC3E}">
        <p14:creationId xmlns:p14="http://schemas.microsoft.com/office/powerpoint/2010/main" val="4035919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139E33-EFC3-9942-BCF7-D3A3C7C16A42}"/>
              </a:ext>
            </a:extLst>
          </p:cNvPr>
          <p:cNvSpPr>
            <a:spLocks noGrp="1"/>
          </p:cNvSpPr>
          <p:nvPr>
            <p:ph type="title"/>
          </p:nvPr>
        </p:nvSpPr>
        <p:spPr>
          <a:xfrm>
            <a:off x="1135780" y="-120767"/>
            <a:ext cx="10645541" cy="1478570"/>
          </a:xfrm>
        </p:spPr>
        <p:txBody>
          <a:bodyPr/>
          <a:lstStyle/>
          <a:p>
            <a:r>
              <a:rPr lang="fr-FR" dirty="0" smtClean="0"/>
              <a:t>Un développement fort depuis 2007</a:t>
            </a:r>
            <a:endParaRPr lang="fr-FR" dirty="0"/>
          </a:p>
        </p:txBody>
      </p:sp>
      <p:graphicFrame>
        <p:nvGraphicFramePr>
          <p:cNvPr id="4" name="Espace réservé du contenu 3">
            <a:extLst>
              <a:ext uri="{FF2B5EF4-FFF2-40B4-BE49-F238E27FC236}">
                <a16:creationId xmlns:a16="http://schemas.microsoft.com/office/drawing/2014/main" id="{91EF8483-DA8B-8A4D-B639-95057A97A701}"/>
              </a:ext>
            </a:extLst>
          </p:cNvPr>
          <p:cNvGraphicFramePr>
            <a:graphicFrameLocks noGrp="1"/>
          </p:cNvGraphicFramePr>
          <p:nvPr>
            <p:ph idx="1"/>
            <p:extLst>
              <p:ext uri="{D42A27DB-BD31-4B8C-83A1-F6EECF244321}">
                <p14:modId xmlns:p14="http://schemas.microsoft.com/office/powerpoint/2010/main" val="799632577"/>
              </p:ext>
            </p:extLst>
          </p:nvPr>
        </p:nvGraphicFramePr>
        <p:xfrm>
          <a:off x="721498" y="1140542"/>
          <a:ext cx="10605263" cy="4520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à coins arrondis 2"/>
          <p:cNvSpPr/>
          <p:nvPr/>
        </p:nvSpPr>
        <p:spPr>
          <a:xfrm>
            <a:off x="721498" y="5905502"/>
            <a:ext cx="11165701" cy="688260"/>
          </a:xfrm>
          <a:prstGeom prst="roundRect">
            <a:avLst/>
          </a:prstGeom>
          <a:solidFill>
            <a:srgbClr val="00206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A" sz="3200" dirty="0" smtClean="0"/>
              <a:t>+ Pédagogies : depuis 2016, </a:t>
            </a:r>
            <a:r>
              <a:rPr lang="fr-CA" sz="3200" dirty="0" err="1" smtClean="0"/>
              <a:t>dvpt</a:t>
            </a:r>
            <a:r>
              <a:rPr lang="fr-CA" sz="3200" dirty="0" smtClean="0"/>
              <a:t> des compétences du 21e siècle</a:t>
            </a:r>
            <a:endParaRPr lang="fr-CA" sz="3200" dirty="0"/>
          </a:p>
        </p:txBody>
      </p:sp>
    </p:spTree>
    <p:extLst>
      <p:ext uri="{BB962C8B-B14F-4D97-AF65-F5344CB8AC3E}">
        <p14:creationId xmlns:p14="http://schemas.microsoft.com/office/powerpoint/2010/main" val="2251696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1CEFDA-870E-3A4B-83A4-1EFFFB0DAF4C}"/>
              </a:ext>
            </a:extLst>
          </p:cNvPr>
          <p:cNvSpPr>
            <a:spLocks noGrp="1"/>
          </p:cNvSpPr>
          <p:nvPr>
            <p:ph type="title"/>
          </p:nvPr>
        </p:nvSpPr>
        <p:spPr>
          <a:xfrm>
            <a:off x="1459046" y="0"/>
            <a:ext cx="9905998" cy="1478570"/>
          </a:xfrm>
        </p:spPr>
        <p:txBody>
          <a:bodyPr/>
          <a:lstStyle/>
          <a:p>
            <a:r>
              <a:rPr lang="fr-FR" dirty="0"/>
              <a:t>Sommaire</a:t>
            </a:r>
          </a:p>
        </p:txBody>
      </p:sp>
      <p:sp>
        <p:nvSpPr>
          <p:cNvPr id="3" name="Espace réservé du contenu 2">
            <a:extLst>
              <a:ext uri="{FF2B5EF4-FFF2-40B4-BE49-F238E27FC236}">
                <a16:creationId xmlns:a16="http://schemas.microsoft.com/office/drawing/2014/main" id="{3F1C3251-E38B-E24D-A799-3E5D3E2C0589}"/>
              </a:ext>
            </a:extLst>
          </p:cNvPr>
          <p:cNvSpPr>
            <a:spLocks noGrp="1"/>
          </p:cNvSpPr>
          <p:nvPr>
            <p:ph idx="1"/>
          </p:nvPr>
        </p:nvSpPr>
        <p:spPr>
          <a:xfrm>
            <a:off x="2136808" y="1427019"/>
            <a:ext cx="8963314" cy="5089528"/>
          </a:xfrm>
        </p:spPr>
        <p:txBody>
          <a:bodyPr>
            <a:normAutofit/>
          </a:bodyPr>
          <a:lstStyle/>
          <a:p>
            <a:pPr marL="514350" indent="-514350">
              <a:buAutoNum type="arabicPeriod"/>
            </a:pPr>
            <a:r>
              <a:rPr lang="fr-FR" sz="3600" dirty="0" smtClean="0">
                <a:solidFill>
                  <a:schemeClr val="accent2">
                    <a:lumMod val="75000"/>
                  </a:schemeClr>
                </a:solidFill>
              </a:rPr>
              <a:t>Mise en contexte</a:t>
            </a:r>
          </a:p>
          <a:p>
            <a:pPr marL="514350" indent="-514350">
              <a:buAutoNum type="arabicPeriod"/>
            </a:pPr>
            <a:r>
              <a:rPr lang="fr-FR" sz="3600" dirty="0" smtClean="0">
                <a:solidFill>
                  <a:schemeClr val="accent2">
                    <a:lumMod val="75000"/>
                  </a:schemeClr>
                </a:solidFill>
              </a:rPr>
              <a:t>Cadre de références</a:t>
            </a:r>
          </a:p>
          <a:p>
            <a:pPr marL="514350" indent="-514350">
              <a:buAutoNum type="arabicPeriod"/>
            </a:pPr>
            <a:r>
              <a:rPr lang="fr-FR" sz="3600" dirty="0" smtClean="0">
                <a:solidFill>
                  <a:schemeClr val="accent2">
                    <a:lumMod val="75000"/>
                  </a:schemeClr>
                </a:solidFill>
              </a:rPr>
              <a:t>Terrain d’enquête</a:t>
            </a:r>
          </a:p>
          <a:p>
            <a:pPr marL="514350" indent="-514350">
              <a:buAutoNum type="arabicPeriod"/>
            </a:pPr>
            <a:r>
              <a:rPr lang="fr-FR" sz="3600" dirty="0" smtClean="0">
                <a:solidFill>
                  <a:schemeClr val="accent2">
                    <a:lumMod val="75000"/>
                  </a:schemeClr>
                </a:solidFill>
              </a:rPr>
              <a:t>Quelques constats</a:t>
            </a:r>
          </a:p>
          <a:p>
            <a:pPr marL="514350" indent="-514350">
              <a:buAutoNum type="arabicPeriod"/>
            </a:pPr>
            <a:r>
              <a:rPr lang="fr-FR" sz="3600" dirty="0" smtClean="0">
                <a:solidFill>
                  <a:schemeClr val="accent2">
                    <a:lumMod val="75000"/>
                  </a:schemeClr>
                </a:solidFill>
              </a:rPr>
              <a:t>Éléments de discussion et conclusion</a:t>
            </a:r>
          </a:p>
          <a:p>
            <a:pPr marL="514350" indent="-514350">
              <a:buAutoNum type="arabicPeriod"/>
            </a:pPr>
            <a:r>
              <a:rPr lang="fr-FR" sz="3600" dirty="0" smtClean="0">
                <a:solidFill>
                  <a:schemeClr val="accent2">
                    <a:lumMod val="75000"/>
                  </a:schemeClr>
                </a:solidFill>
              </a:rPr>
              <a:t>Références</a:t>
            </a:r>
          </a:p>
          <a:p>
            <a:pPr marL="514350" indent="-514350">
              <a:buAutoNum type="arabicPeriod"/>
            </a:pPr>
            <a:endParaRPr lang="fr-FR" sz="3200" dirty="0" smtClean="0">
              <a:solidFill>
                <a:schemeClr val="accent2">
                  <a:lumMod val="75000"/>
                </a:schemeClr>
              </a:solidFill>
            </a:endParaRPr>
          </a:p>
          <a:p>
            <a:pPr marL="514350" indent="-514350">
              <a:buAutoNum type="arabicPeriod"/>
            </a:pPr>
            <a:endParaRPr lang="fr-FR" sz="3200" dirty="0">
              <a:solidFill>
                <a:schemeClr val="accent2">
                  <a:lumMod val="75000"/>
                </a:schemeClr>
              </a:solidFill>
            </a:endParaRPr>
          </a:p>
        </p:txBody>
      </p:sp>
    </p:spTree>
    <p:extLst>
      <p:ext uri="{BB962C8B-B14F-4D97-AF65-F5344CB8AC3E}">
        <p14:creationId xmlns:p14="http://schemas.microsoft.com/office/powerpoint/2010/main" val="3141241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8CB4EA-953E-5640-BF7E-3FE07C38931C}"/>
              </a:ext>
            </a:extLst>
          </p:cNvPr>
          <p:cNvSpPr>
            <a:spLocks noGrp="1"/>
          </p:cNvSpPr>
          <p:nvPr>
            <p:ph type="title"/>
          </p:nvPr>
        </p:nvSpPr>
        <p:spPr>
          <a:xfrm>
            <a:off x="1642007" y="229787"/>
            <a:ext cx="9905998" cy="1837206"/>
          </a:xfrm>
        </p:spPr>
        <p:txBody>
          <a:bodyPr>
            <a:normAutofit/>
          </a:bodyPr>
          <a:lstStyle/>
          <a:p>
            <a:r>
              <a:rPr lang="fr-FR" dirty="0" smtClean="0"/>
              <a:t>De la conception des cours en ligne…</a:t>
            </a:r>
            <a:endParaRPr lang="fr-FR" dirty="0"/>
          </a:p>
        </p:txBody>
      </p:sp>
      <p:sp>
        <p:nvSpPr>
          <p:cNvPr id="3" name="Espace réservé du contenu 2">
            <a:extLst>
              <a:ext uri="{FF2B5EF4-FFF2-40B4-BE49-F238E27FC236}">
                <a16:creationId xmlns:a16="http://schemas.microsoft.com/office/drawing/2014/main" id="{BA40C3D8-A70C-5A48-9A0A-7A208CC67F64}"/>
              </a:ext>
            </a:extLst>
          </p:cNvPr>
          <p:cNvSpPr>
            <a:spLocks noGrp="1"/>
          </p:cNvSpPr>
          <p:nvPr>
            <p:ph idx="1"/>
          </p:nvPr>
        </p:nvSpPr>
        <p:spPr>
          <a:xfrm>
            <a:off x="1755200" y="2066993"/>
            <a:ext cx="9679613" cy="4368799"/>
          </a:xfrm>
        </p:spPr>
        <p:txBody>
          <a:bodyPr>
            <a:normAutofit/>
          </a:bodyPr>
          <a:lstStyle/>
          <a:p>
            <a:pPr>
              <a:buFont typeface="Wingdings" panose="05000000000000000000" pitchFamily="2" charset="2"/>
              <a:buChar char="Ø"/>
            </a:pPr>
            <a:r>
              <a:rPr lang="fr-FR" sz="2400" dirty="0" smtClean="0"/>
              <a:t> </a:t>
            </a:r>
            <a:r>
              <a:rPr lang="fr-FR" sz="2800" dirty="0" err="1" smtClean="0"/>
              <a:t>Angl</a:t>
            </a:r>
            <a:r>
              <a:rPr lang="fr-FR" sz="2800" dirty="0"/>
              <a:t>: TELO / Fr: CFORP; 9-12</a:t>
            </a:r>
            <a:r>
              <a:rPr lang="fr-FR" sz="2800" baseline="30000" dirty="0"/>
              <a:t>ème</a:t>
            </a:r>
            <a:r>
              <a:rPr lang="fr-FR" sz="2800" dirty="0"/>
              <a:t> année (14-17ans)</a:t>
            </a:r>
          </a:p>
          <a:p>
            <a:pPr>
              <a:buFont typeface="Wingdings" panose="05000000000000000000" pitchFamily="2" charset="2"/>
              <a:buChar char="Ø"/>
            </a:pPr>
            <a:r>
              <a:rPr lang="fr-FR" sz="2800" dirty="0" smtClean="0"/>
              <a:t> Principaux </a:t>
            </a:r>
            <a:r>
              <a:rPr lang="fr-FR" sz="2800" dirty="0"/>
              <a:t>acteurs: </a:t>
            </a:r>
          </a:p>
          <a:p>
            <a:r>
              <a:rPr lang="fr-FR" sz="2800" dirty="0"/>
              <a:t>Enseignant: expert de la discipline, recruté et formé (1semaine TELO/2mois CFORP) pour créer le contenu du cours ou le réviser</a:t>
            </a:r>
          </a:p>
          <a:p>
            <a:r>
              <a:rPr lang="fr-FR" sz="2800" dirty="0"/>
              <a:t>Concepteur pédagogique: accompagne les choix </a:t>
            </a:r>
            <a:r>
              <a:rPr lang="fr-FR" sz="2800" dirty="0" err="1"/>
              <a:t>technopédagogiques</a:t>
            </a:r>
            <a:endParaRPr lang="fr-FR" sz="2800" dirty="0"/>
          </a:p>
          <a:p>
            <a:r>
              <a:rPr lang="fr-FR" sz="2800" dirty="0"/>
              <a:t> Equipe multimédia: met en ligne le contenu</a:t>
            </a:r>
          </a:p>
          <a:p>
            <a:pPr marL="0" indent="0">
              <a:buNone/>
            </a:pPr>
            <a:endParaRPr lang="fr-FR" sz="2400"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2559757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0943F2-B0A9-1E47-9463-F57B125E98C8}"/>
              </a:ext>
            </a:extLst>
          </p:cNvPr>
          <p:cNvSpPr>
            <a:spLocks noGrp="1"/>
          </p:cNvSpPr>
          <p:nvPr>
            <p:ph type="title"/>
          </p:nvPr>
        </p:nvSpPr>
        <p:spPr>
          <a:xfrm>
            <a:off x="1174281" y="207818"/>
            <a:ext cx="11172283" cy="1320800"/>
          </a:xfrm>
        </p:spPr>
        <p:txBody>
          <a:bodyPr/>
          <a:lstStyle/>
          <a:p>
            <a:r>
              <a:rPr lang="fr-FR" dirty="0" smtClean="0"/>
              <a:t>Changement </a:t>
            </a:r>
            <a:r>
              <a:rPr lang="fr-FR" dirty="0"/>
              <a:t>de modèle pédagogique</a:t>
            </a:r>
          </a:p>
        </p:txBody>
      </p:sp>
      <p:sp>
        <p:nvSpPr>
          <p:cNvPr id="3" name="Espace réservé du contenu 2">
            <a:extLst>
              <a:ext uri="{FF2B5EF4-FFF2-40B4-BE49-F238E27FC236}">
                <a16:creationId xmlns:a16="http://schemas.microsoft.com/office/drawing/2014/main" id="{B4008EFC-0C27-8F40-97BF-8076C528B340}"/>
              </a:ext>
            </a:extLst>
          </p:cNvPr>
          <p:cNvSpPr>
            <a:spLocks noGrp="1"/>
          </p:cNvSpPr>
          <p:nvPr>
            <p:ph idx="1"/>
          </p:nvPr>
        </p:nvSpPr>
        <p:spPr>
          <a:xfrm>
            <a:off x="798896" y="1233056"/>
            <a:ext cx="11393103" cy="5624944"/>
          </a:xfrm>
        </p:spPr>
        <p:txBody>
          <a:bodyPr>
            <a:normAutofit lnSpcReduction="10000"/>
          </a:bodyPr>
          <a:lstStyle/>
          <a:p>
            <a:r>
              <a:rPr lang="fr-FR" sz="2600" dirty="0"/>
              <a:t>Début 2000s: </a:t>
            </a:r>
            <a:r>
              <a:rPr lang="fr-FR" sz="2600" dirty="0" err="1"/>
              <a:t>bcp</a:t>
            </a:r>
            <a:r>
              <a:rPr lang="fr-FR" sz="2600" dirty="0"/>
              <a:t> de contenus </a:t>
            </a:r>
            <a:r>
              <a:rPr lang="fr-FR" sz="2600" dirty="0" err="1"/>
              <a:t>pr</a:t>
            </a:r>
            <a:r>
              <a:rPr lang="fr-FR" sz="2600" dirty="0"/>
              <a:t> atteindre les objectifs du curriculum</a:t>
            </a:r>
          </a:p>
          <a:p>
            <a:r>
              <a:rPr lang="fr-FR" sz="2600" dirty="0"/>
              <a:t>Milieu 2010s: plus synthétique, baladodiffusion</a:t>
            </a:r>
          </a:p>
          <a:p>
            <a:pPr>
              <a:buFont typeface="Wingdings" panose="05000000000000000000" pitchFamily="2" charset="2"/>
              <a:buChar char="Ø"/>
            </a:pPr>
            <a:r>
              <a:rPr lang="fr-FR" sz="2600" dirty="0" smtClean="0"/>
              <a:t> </a:t>
            </a:r>
            <a:r>
              <a:rPr lang="fr-FR" sz="2600" dirty="0" err="1" smtClean="0"/>
              <a:t>Dvper</a:t>
            </a:r>
            <a:r>
              <a:rPr lang="fr-FR" sz="2600" dirty="0" smtClean="0"/>
              <a:t> </a:t>
            </a:r>
            <a:r>
              <a:rPr lang="fr-FR" sz="2600" dirty="0"/>
              <a:t>le questionnement, la recherche, l’esprit critique, la collaboration.</a:t>
            </a:r>
          </a:p>
          <a:p>
            <a:pPr>
              <a:buFont typeface="Wingdings" panose="05000000000000000000" pitchFamily="2" charset="2"/>
              <a:buChar char="Ø"/>
            </a:pPr>
            <a:r>
              <a:rPr lang="fr-FR" sz="2600" dirty="0" smtClean="0"/>
              <a:t> Cours </a:t>
            </a:r>
            <a:r>
              <a:rPr lang="fr-FR" sz="2600" dirty="0"/>
              <a:t>modifiables, adaptables en classe (« hybride », classe inversée)</a:t>
            </a:r>
          </a:p>
          <a:p>
            <a:pPr marL="0" indent="0">
              <a:buNone/>
            </a:pPr>
            <a:endParaRPr lang="fr-FR" sz="2600" dirty="0"/>
          </a:p>
          <a:p>
            <a:r>
              <a:rPr lang="fr-FR" sz="2600" dirty="0"/>
              <a:t>TELO Cours en 3 temps:</a:t>
            </a:r>
          </a:p>
          <a:p>
            <a:pPr>
              <a:buFont typeface="Courier New" panose="02070309020205020404" pitchFamily="49" charset="0"/>
              <a:buChar char="o"/>
            </a:pPr>
            <a:r>
              <a:rPr lang="fr-FR" sz="2600" dirty="0"/>
              <a:t>1. S’interroger sur ses connaissances</a:t>
            </a:r>
          </a:p>
          <a:p>
            <a:pPr>
              <a:buFont typeface="Courier New" panose="02070309020205020404" pitchFamily="49" charset="0"/>
              <a:buChar char="o"/>
            </a:pPr>
            <a:r>
              <a:rPr lang="fr-FR" sz="2600" dirty="0"/>
              <a:t>2. Action qui conduit à mobiliser ses connaissances et en créer de nouvelles</a:t>
            </a:r>
          </a:p>
          <a:p>
            <a:pPr>
              <a:buFont typeface="Courier New" panose="02070309020205020404" pitchFamily="49" charset="0"/>
              <a:buChar char="o"/>
            </a:pPr>
            <a:r>
              <a:rPr lang="fr-FR" sz="2600" dirty="0"/>
              <a:t>3. Retour sur l’apprentissage et l’atteinte des objectifs</a:t>
            </a:r>
          </a:p>
          <a:p>
            <a:pPr marL="0" indent="0">
              <a:buNone/>
            </a:pPr>
            <a:r>
              <a:rPr lang="fr-FR" sz="2600" dirty="0"/>
              <a:t>Cours évalués par les élèves et les enseignants, réactualisés </a:t>
            </a:r>
            <a:r>
              <a:rPr lang="fr-FR" sz="2600" dirty="0" smtClean="0"/>
              <a:t>(</a:t>
            </a:r>
            <a:r>
              <a:rPr lang="fr-FR" sz="2600" dirty="0" smtClean="0"/>
              <a:t>2 ans), </a:t>
            </a:r>
            <a:r>
              <a:rPr lang="fr-FR" sz="2600" dirty="0"/>
              <a:t>refaits </a:t>
            </a:r>
            <a:r>
              <a:rPr lang="fr-FR" sz="2600" dirty="0" smtClean="0"/>
              <a:t>(5 ans)</a:t>
            </a:r>
            <a:endParaRPr lang="fr-FR" sz="2600" dirty="0"/>
          </a:p>
          <a:p>
            <a:pPr>
              <a:buFont typeface="Courier New" panose="02070309020205020404" pitchFamily="49" charset="0"/>
              <a:buChar char="o"/>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2690645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5F9712F-6F1C-BB46-86FC-246D8C65BFB5}"/>
              </a:ext>
            </a:extLst>
          </p:cNvPr>
          <p:cNvSpPr>
            <a:spLocks noGrp="1"/>
          </p:cNvSpPr>
          <p:nvPr>
            <p:ph idx="1"/>
          </p:nvPr>
        </p:nvSpPr>
        <p:spPr>
          <a:xfrm>
            <a:off x="1241658" y="183925"/>
            <a:ext cx="10645541" cy="5741324"/>
          </a:xfrm>
        </p:spPr>
        <p:txBody>
          <a:bodyPr/>
          <a:lstStyle/>
          <a:p>
            <a:r>
              <a:rPr lang="fr-FR" sz="2600" dirty="0"/>
              <a:t>CFORP: 98 cours dont 23 modulaires + 4 cours de 7</a:t>
            </a:r>
            <a:r>
              <a:rPr lang="fr-FR" sz="2600" baseline="30000" dirty="0"/>
              <a:t>e</a:t>
            </a:r>
            <a:r>
              <a:rPr lang="fr-FR" sz="2600" dirty="0"/>
              <a:t> et 8</a:t>
            </a:r>
            <a:r>
              <a:rPr lang="fr-FR" sz="2600" baseline="30000" dirty="0"/>
              <a:t>e</a:t>
            </a:r>
            <a:r>
              <a:rPr lang="fr-FR" sz="2600" dirty="0"/>
              <a:t> année</a:t>
            </a:r>
          </a:p>
          <a:p>
            <a:pPr marL="0" indent="0">
              <a:buNone/>
            </a:pPr>
            <a:r>
              <a:rPr lang="fr-FR" sz="2600" dirty="0"/>
              <a:t>Cours modulaires, en cascade: évaluation donnée au début, l’élève choisi son parcours, réflexion, esprit critique, questions « non </a:t>
            </a:r>
            <a:r>
              <a:rPr lang="fr-FR" sz="2600" dirty="0" err="1"/>
              <a:t>googleables</a:t>
            </a:r>
            <a:r>
              <a:rPr lang="fr-FR" sz="2600" dirty="0"/>
              <a:t> »</a:t>
            </a:r>
          </a:p>
          <a:p>
            <a:r>
              <a:rPr lang="fr-FR" sz="2600" dirty="0"/>
              <a:t>Déstabilisant=&gt; accompagnement enseignants et élèves</a:t>
            </a:r>
          </a:p>
          <a:p>
            <a:pPr marL="0" indent="0">
              <a:buNone/>
            </a:pPr>
            <a:r>
              <a:rPr lang="fr-FR" sz="2400" dirty="0">
                <a:hlinkClick r:id="rId3"/>
              </a:rPr>
              <a:t>Démo cours</a:t>
            </a:r>
            <a:endParaRPr lang="fr-FR" sz="2400" dirty="0"/>
          </a:p>
          <a:p>
            <a:pPr marL="0" indent="0">
              <a:buNone/>
            </a:pPr>
            <a:endParaRPr lang="fr-FR" dirty="0"/>
          </a:p>
        </p:txBody>
      </p:sp>
      <p:pic>
        <p:nvPicPr>
          <p:cNvPr id="7" name="Image 6">
            <a:extLst>
              <a:ext uri="{FF2B5EF4-FFF2-40B4-BE49-F238E27FC236}">
                <a16:creationId xmlns:a16="http://schemas.microsoft.com/office/drawing/2014/main" id="{3F349DD1-9287-184C-89E1-77CA7B5C7DE2}"/>
              </a:ext>
            </a:extLst>
          </p:cNvPr>
          <p:cNvPicPr>
            <a:picLocks noChangeAspect="1"/>
          </p:cNvPicPr>
          <p:nvPr/>
        </p:nvPicPr>
        <p:blipFill>
          <a:blip r:embed="rId4"/>
          <a:stretch>
            <a:fillRect/>
          </a:stretch>
        </p:blipFill>
        <p:spPr>
          <a:xfrm>
            <a:off x="785813" y="2455336"/>
            <a:ext cx="7228250" cy="4307413"/>
          </a:xfrm>
          <a:prstGeom prst="rect">
            <a:avLst/>
          </a:prstGeom>
        </p:spPr>
      </p:pic>
      <p:pic>
        <p:nvPicPr>
          <p:cNvPr id="5" name="Image 4">
            <a:extLst>
              <a:ext uri="{FF2B5EF4-FFF2-40B4-BE49-F238E27FC236}">
                <a16:creationId xmlns:a16="http://schemas.microsoft.com/office/drawing/2014/main" id="{7D360CBD-F6EF-D748-9A2C-4A2824804CFF}"/>
              </a:ext>
            </a:extLst>
          </p:cNvPr>
          <p:cNvPicPr>
            <a:picLocks noChangeAspect="1"/>
          </p:cNvPicPr>
          <p:nvPr/>
        </p:nvPicPr>
        <p:blipFill>
          <a:blip r:embed="rId5"/>
          <a:stretch>
            <a:fillRect/>
          </a:stretch>
        </p:blipFill>
        <p:spPr>
          <a:xfrm>
            <a:off x="6172200" y="2472995"/>
            <a:ext cx="6019800" cy="4321744"/>
          </a:xfrm>
          <a:prstGeom prst="rect">
            <a:avLst/>
          </a:prstGeom>
        </p:spPr>
      </p:pic>
    </p:spTree>
    <p:extLst>
      <p:ext uri="{BB962C8B-B14F-4D97-AF65-F5344CB8AC3E}">
        <p14:creationId xmlns:p14="http://schemas.microsoft.com/office/powerpoint/2010/main" val="1904785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EA5395-6593-5A41-9FBE-AA1ED854DC24}"/>
              </a:ext>
            </a:extLst>
          </p:cNvPr>
          <p:cNvSpPr>
            <a:spLocks noGrp="1"/>
          </p:cNvSpPr>
          <p:nvPr>
            <p:ph type="title"/>
          </p:nvPr>
        </p:nvSpPr>
        <p:spPr>
          <a:xfrm>
            <a:off x="327259" y="206188"/>
            <a:ext cx="11694412" cy="1320800"/>
          </a:xfrm>
        </p:spPr>
        <p:txBody>
          <a:bodyPr/>
          <a:lstStyle/>
          <a:p>
            <a:r>
              <a:rPr lang="fr-FR" dirty="0" smtClean="0"/>
              <a:t>… </a:t>
            </a:r>
            <a:r>
              <a:rPr lang="fr-FR" sz="3200" dirty="0" smtClean="0"/>
              <a:t>aux représentations et pratiques technopédagogiques</a:t>
            </a:r>
            <a:endParaRPr lang="fr-FR" sz="3200" dirty="0"/>
          </a:p>
        </p:txBody>
      </p:sp>
      <p:sp>
        <p:nvSpPr>
          <p:cNvPr id="3" name="Espace réservé du contenu 2">
            <a:extLst>
              <a:ext uri="{FF2B5EF4-FFF2-40B4-BE49-F238E27FC236}">
                <a16:creationId xmlns:a16="http://schemas.microsoft.com/office/drawing/2014/main" id="{D114AF0D-F257-4543-A25B-39CC9DA89405}"/>
              </a:ext>
            </a:extLst>
          </p:cNvPr>
          <p:cNvSpPr>
            <a:spLocks noGrp="1"/>
          </p:cNvSpPr>
          <p:nvPr>
            <p:ph idx="1"/>
          </p:nvPr>
        </p:nvSpPr>
        <p:spPr>
          <a:xfrm>
            <a:off x="981777" y="1526987"/>
            <a:ext cx="11039894" cy="5223437"/>
          </a:xfrm>
        </p:spPr>
        <p:txBody>
          <a:bodyPr>
            <a:normAutofit/>
          </a:bodyPr>
          <a:lstStyle/>
          <a:p>
            <a:pPr lvl="1"/>
            <a:r>
              <a:rPr lang="fr-CA" sz="2800" dirty="0" smtClean="0"/>
              <a:t>Enseignant en classe =&gt; Auteur </a:t>
            </a:r>
            <a:r>
              <a:rPr lang="fr-CA" sz="2800" dirty="0"/>
              <a:t>d’un </a:t>
            </a:r>
            <a:r>
              <a:rPr lang="fr-CA" sz="2800" dirty="0" smtClean="0"/>
              <a:t>cours</a:t>
            </a:r>
          </a:p>
          <a:p>
            <a:pPr marL="457200" lvl="1" indent="0">
              <a:buNone/>
            </a:pPr>
            <a:endParaRPr lang="fr-CA" sz="2600" dirty="0"/>
          </a:p>
          <a:p>
            <a:r>
              <a:rPr lang="fr-CA" sz="2400" b="1" dirty="0" smtClean="0">
                <a:solidFill>
                  <a:schemeClr val="tx2"/>
                </a:solidFill>
              </a:rPr>
              <a:t>Conception de l’éducation</a:t>
            </a:r>
            <a:r>
              <a:rPr lang="fr-CA" sz="2400" dirty="0" smtClean="0"/>
              <a:t> : « </a:t>
            </a:r>
            <a:r>
              <a:rPr lang="fr-CA" sz="2400" i="1" dirty="0" smtClean="0"/>
              <a:t>ils sont littéralement bousculés dans leurs visions des choses, dans les nouvelles notions d’apprentissage, dans le rôle de l’élève, dans ce design pédagogique, etc. Pour certains</a:t>
            </a:r>
            <a:r>
              <a:rPr lang="fr-CA" sz="2400" i="1" dirty="0"/>
              <a:t>, c’est presque un choc, mais ils en sortent tous grandis, </a:t>
            </a:r>
            <a:r>
              <a:rPr lang="fr-CA" sz="2400" i="1" dirty="0" smtClean="0"/>
              <a:t>meilleurs</a:t>
            </a:r>
            <a:r>
              <a:rPr lang="fr-CA" sz="2400" i="1" dirty="0"/>
              <a:t>, et même quand ils nous quittent, quand ils reviennent sur le terrain, ils ne vont plus du tout voir leur quotidien de la même manière qu’avant </a:t>
            </a:r>
            <a:r>
              <a:rPr lang="fr-CA" sz="2400" dirty="0"/>
              <a:t>» (C). </a:t>
            </a:r>
          </a:p>
          <a:p>
            <a:endParaRPr lang="fr-CA" sz="2400" dirty="0"/>
          </a:p>
          <a:p>
            <a:pPr marL="0" indent="0">
              <a:buNone/>
            </a:pPr>
            <a:endParaRPr lang="fr-FR" dirty="0"/>
          </a:p>
        </p:txBody>
      </p:sp>
    </p:spTree>
    <p:extLst>
      <p:ext uri="{BB962C8B-B14F-4D97-AF65-F5344CB8AC3E}">
        <p14:creationId xmlns:p14="http://schemas.microsoft.com/office/powerpoint/2010/main" val="3979124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41412" y="211756"/>
            <a:ext cx="10341527" cy="6646244"/>
          </a:xfrm>
        </p:spPr>
        <p:txBody>
          <a:bodyPr>
            <a:noAutofit/>
          </a:bodyPr>
          <a:lstStyle/>
          <a:p>
            <a:pPr lvl="1"/>
            <a:r>
              <a:rPr lang="fr-CA" sz="2800" dirty="0"/>
              <a:t>Enseignant en classe =&gt; </a:t>
            </a:r>
            <a:r>
              <a:rPr lang="fr-CA" sz="2800" dirty="0" smtClean="0"/>
              <a:t>Enseignant en ligne</a:t>
            </a:r>
            <a:endParaRPr lang="fr-CA" sz="2800" dirty="0"/>
          </a:p>
          <a:p>
            <a:pPr marL="0" indent="0">
              <a:buNone/>
            </a:pPr>
            <a:endParaRPr lang="fr-CA" b="1" dirty="0" smtClean="0">
              <a:solidFill>
                <a:schemeClr val="tx2"/>
              </a:solidFill>
            </a:endParaRPr>
          </a:p>
          <a:p>
            <a:r>
              <a:rPr lang="fr-CA" b="1" dirty="0" smtClean="0">
                <a:solidFill>
                  <a:schemeClr val="tx2"/>
                </a:solidFill>
              </a:rPr>
              <a:t>Pratiques </a:t>
            </a:r>
            <a:r>
              <a:rPr lang="fr-CA" b="1" dirty="0">
                <a:solidFill>
                  <a:schemeClr val="tx2"/>
                </a:solidFill>
              </a:rPr>
              <a:t>d’enseignement</a:t>
            </a:r>
            <a:r>
              <a:rPr lang="fr-CA" i="1" dirty="0"/>
              <a:t>: « Moi, je trouve que je suis plus un coach qu’un enseignant, dans ce sens qu’il faut que j’accompagne l’élève, je fais quelques modifications et je personnalise l’environnement d’apprentissage, j’ajoute mes couleurs, je modifie certaines tâches d’évaluation pour les rendre plus intéressantes, mais après ça c’est l’élève qui chemine et moi je suis là pour répondre à ses questions faire la correction, le guider, le sécuriser […] c’est surtout l’élève qui va arriver avec des questions […] et c’est là que je vais jouer mon rôle […]. La plus grosse adaptation c’est l’ouverture d’esprit, il ne faut pas avoir peur de la nouveauté, du changement, parce qu’on fonctionne toujours sur des projets pilotes qui deviennent permanents, on est toujours en ébullition. » (E</a:t>
            </a:r>
            <a:r>
              <a:rPr lang="fr-CA" i="1" dirty="0" smtClean="0"/>
              <a:t>).</a:t>
            </a:r>
          </a:p>
          <a:p>
            <a:r>
              <a:rPr lang="fr-CA" b="1" i="1" dirty="0" smtClean="0">
                <a:solidFill>
                  <a:schemeClr val="tx2"/>
                </a:solidFill>
              </a:rPr>
              <a:t>Adaptation à un nouveau rythme</a:t>
            </a:r>
            <a:r>
              <a:rPr lang="fr-CA" i="1" dirty="0" smtClean="0"/>
              <a:t>: </a:t>
            </a:r>
            <a:r>
              <a:rPr lang="fr-CA" dirty="0" smtClean="0"/>
              <a:t>«</a:t>
            </a:r>
            <a:r>
              <a:rPr lang="fr-CA" dirty="0"/>
              <a:t> </a:t>
            </a:r>
            <a:r>
              <a:rPr lang="fr-CA" i="1" dirty="0"/>
              <a:t>I have no social life </a:t>
            </a:r>
            <a:r>
              <a:rPr lang="fr-CA" i="1" dirty="0" err="1"/>
              <a:t>this</a:t>
            </a:r>
            <a:r>
              <a:rPr lang="fr-CA" i="1" dirty="0"/>
              <a:t> </a:t>
            </a:r>
            <a:r>
              <a:rPr lang="fr-CA" i="1" dirty="0" err="1"/>
              <a:t>year</a:t>
            </a:r>
            <a:r>
              <a:rPr lang="fr-CA" i="1" dirty="0"/>
              <a:t> at all!</a:t>
            </a:r>
            <a:r>
              <a:rPr lang="fr-CA" dirty="0"/>
              <a:t> »</a:t>
            </a:r>
            <a:endParaRPr lang="fr-CA" i="1" dirty="0"/>
          </a:p>
          <a:p>
            <a:endParaRPr lang="fr-CA" dirty="0"/>
          </a:p>
        </p:txBody>
      </p:sp>
    </p:spTree>
    <p:extLst>
      <p:ext uri="{BB962C8B-B14F-4D97-AF65-F5344CB8AC3E}">
        <p14:creationId xmlns:p14="http://schemas.microsoft.com/office/powerpoint/2010/main" val="1632984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smtClean="0">
                <a:solidFill>
                  <a:schemeClr val="accent2"/>
                </a:solidFill>
              </a:rPr>
              <a:t>5. Éléments de discussion et conclusion</a:t>
            </a:r>
            <a:endParaRPr lang="fr-CA" b="1" dirty="0">
              <a:solidFill>
                <a:schemeClr val="accent2"/>
              </a:solidFill>
            </a:endParaRPr>
          </a:p>
        </p:txBody>
      </p:sp>
      <p:sp>
        <p:nvSpPr>
          <p:cNvPr id="3" name="Espace réservé du contenu 2"/>
          <p:cNvSpPr>
            <a:spLocks noGrp="1"/>
          </p:cNvSpPr>
          <p:nvPr>
            <p:ph idx="1"/>
          </p:nvPr>
        </p:nvSpPr>
        <p:spPr/>
        <p:txBody>
          <a:bodyPr/>
          <a:lstStyle/>
          <a:p>
            <a:pPr>
              <a:buFont typeface="Wingdings" panose="05000000000000000000" pitchFamily="2" charset="2"/>
              <a:buChar char="Ø"/>
            </a:pPr>
            <a:r>
              <a:rPr lang="fr-CA" dirty="0" smtClean="0"/>
              <a:t> </a:t>
            </a:r>
            <a:r>
              <a:rPr lang="fr-CA" sz="3200" i="1" dirty="0" smtClean="0"/>
              <a:t>Contamination positive</a:t>
            </a:r>
            <a:endParaRPr lang="fr-CA" sz="3200" i="1" dirty="0"/>
          </a:p>
        </p:txBody>
      </p:sp>
    </p:spTree>
    <p:extLst>
      <p:ext uri="{BB962C8B-B14F-4D97-AF65-F5344CB8AC3E}">
        <p14:creationId xmlns:p14="http://schemas.microsoft.com/office/powerpoint/2010/main" val="2014457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3836" y="-161128"/>
            <a:ext cx="9905998" cy="1478570"/>
          </a:xfrm>
        </p:spPr>
        <p:txBody>
          <a:bodyPr/>
          <a:lstStyle/>
          <a:p>
            <a:r>
              <a:rPr lang="fr-CA" dirty="0" smtClean="0"/>
              <a:t>« Contamination positive»</a:t>
            </a:r>
            <a:endParaRPr lang="fr-CA" dirty="0"/>
          </a:p>
        </p:txBody>
      </p:sp>
      <p:sp>
        <p:nvSpPr>
          <p:cNvPr id="3" name="Espace réservé du contenu 2"/>
          <p:cNvSpPr>
            <a:spLocks noGrp="1"/>
          </p:cNvSpPr>
          <p:nvPr>
            <p:ph idx="1"/>
          </p:nvPr>
        </p:nvSpPr>
        <p:spPr>
          <a:xfrm>
            <a:off x="895149" y="1155032"/>
            <a:ext cx="11097929" cy="5216892"/>
          </a:xfrm>
        </p:spPr>
        <p:txBody>
          <a:bodyPr>
            <a:normAutofit fontScale="92500" lnSpcReduction="20000"/>
          </a:bodyPr>
          <a:lstStyle/>
          <a:p>
            <a:r>
              <a:rPr lang="fr-CA" sz="2600" dirty="0" err="1" smtClean="0"/>
              <a:t>Chgt</a:t>
            </a:r>
            <a:r>
              <a:rPr lang="fr-CA" sz="2600" dirty="0" smtClean="0"/>
              <a:t> </a:t>
            </a:r>
            <a:r>
              <a:rPr lang="fr-CA" sz="2600" dirty="0" err="1" smtClean="0"/>
              <a:t>technopédagogique</a:t>
            </a:r>
            <a:r>
              <a:rPr lang="fr-CA" sz="2600" dirty="0" smtClean="0"/>
              <a:t> cours en ligne =&gt; approche individualisée, instrumentée, etc.</a:t>
            </a:r>
          </a:p>
          <a:p>
            <a:pPr marL="0" indent="0">
              <a:buNone/>
            </a:pPr>
            <a:r>
              <a:rPr lang="fr-CA" sz="2600" dirty="0"/>
              <a:t>  </a:t>
            </a:r>
            <a:r>
              <a:rPr lang="fr-CA" sz="2600" dirty="0" smtClean="0"/>
              <a:t>=/= habitudes, sources d’incompréhensions enseignants &amp; élèves =&gt; accompagnement</a:t>
            </a:r>
          </a:p>
          <a:p>
            <a:pPr marL="0" indent="0">
              <a:buNone/>
            </a:pPr>
            <a:endParaRPr lang="fr-CA" sz="2600" dirty="0" smtClean="0"/>
          </a:p>
          <a:p>
            <a:r>
              <a:rPr lang="fr-CA" sz="2600" dirty="0" smtClean="0"/>
              <a:t>Partage d’expérience entre anciens et nouveaux enseignants en ligne</a:t>
            </a:r>
          </a:p>
          <a:p>
            <a:r>
              <a:rPr lang="fr-CA" sz="2600" dirty="0" smtClean="0"/>
              <a:t>Partage du temps d’enseignement en classe et en ligne: réinvestissement de pratiques technopédagogiques</a:t>
            </a:r>
          </a:p>
          <a:p>
            <a:r>
              <a:rPr lang="fr-CA" sz="2600" dirty="0" smtClean="0"/>
              <a:t>Partage des expériences de conception de cours ou d’enseignement en ligne aux collègues</a:t>
            </a:r>
          </a:p>
          <a:p>
            <a:pPr marL="0" indent="0">
              <a:buNone/>
            </a:pPr>
            <a:endParaRPr lang="fr-CA" sz="2600" dirty="0" smtClean="0"/>
          </a:p>
          <a:p>
            <a:r>
              <a:rPr lang="fr-CA" sz="2600" dirty="0"/>
              <a:t>Usages des ressources technopédagogiques en </a:t>
            </a:r>
            <a:r>
              <a:rPr lang="fr-CA" sz="2600" dirty="0" smtClean="0"/>
              <a:t>classe voire classe inversée (logique d’industrialisation)</a:t>
            </a:r>
            <a:endParaRPr lang="fr-CA" sz="2600" dirty="0"/>
          </a:p>
          <a:p>
            <a:endParaRPr lang="fr-CA" dirty="0" smtClean="0"/>
          </a:p>
        </p:txBody>
      </p:sp>
    </p:spTree>
    <p:extLst>
      <p:ext uri="{BB962C8B-B14F-4D97-AF65-F5344CB8AC3E}">
        <p14:creationId xmlns:p14="http://schemas.microsoft.com/office/powerpoint/2010/main" val="4148497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r>
              <a:rPr lang="fr-FR" b="1" dirty="0" smtClean="0">
                <a:solidFill>
                  <a:schemeClr val="accent2"/>
                </a:solidFill>
              </a:rPr>
              <a:t>6. références</a:t>
            </a:r>
            <a:endParaRPr lang="fr-CA" b="1" dirty="0">
              <a:solidFill>
                <a:schemeClr val="accent2"/>
              </a:solidFill>
            </a:endParaRPr>
          </a:p>
        </p:txBody>
      </p:sp>
      <p:sp>
        <p:nvSpPr>
          <p:cNvPr id="3" name="Espace réservé du contenu 2"/>
          <p:cNvSpPr>
            <a:spLocks noGrp="1"/>
          </p:cNvSpPr>
          <p:nvPr>
            <p:ph idx="1"/>
          </p:nvPr>
        </p:nvSpPr>
        <p:spPr/>
        <p:txBody>
          <a:bodyPr/>
          <a:lstStyle/>
          <a:p>
            <a:endParaRPr lang="fr-CA"/>
          </a:p>
        </p:txBody>
      </p:sp>
    </p:spTree>
    <p:extLst>
      <p:ext uri="{BB962C8B-B14F-4D97-AF65-F5344CB8AC3E}">
        <p14:creationId xmlns:p14="http://schemas.microsoft.com/office/powerpoint/2010/main" val="4239690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CF1E27C-4856-3F46-B336-7E69E4F56BAE}"/>
              </a:ext>
            </a:extLst>
          </p:cNvPr>
          <p:cNvSpPr>
            <a:spLocks noGrp="1"/>
          </p:cNvSpPr>
          <p:nvPr>
            <p:ph idx="1"/>
          </p:nvPr>
        </p:nvSpPr>
        <p:spPr>
          <a:xfrm>
            <a:off x="939702" y="115503"/>
            <a:ext cx="11252298" cy="6742497"/>
          </a:xfrm>
        </p:spPr>
        <p:txBody>
          <a:bodyPr>
            <a:noAutofit/>
          </a:bodyPr>
          <a:lstStyle/>
          <a:p>
            <a:r>
              <a:rPr lang="fr-FR" sz="1400" b="1" dirty="0"/>
              <a:t>Baran, E., </a:t>
            </a:r>
            <a:r>
              <a:rPr lang="fr-FR" sz="1400" b="1" dirty="0" err="1"/>
              <a:t>Correia</a:t>
            </a:r>
            <a:r>
              <a:rPr lang="fr-FR" sz="1400" b="1" dirty="0"/>
              <a:t>, A.-P. et Thompson, A. (2011). </a:t>
            </a:r>
            <a:r>
              <a:rPr lang="en-US" sz="1400" b="1" dirty="0"/>
              <a:t>Transforming online teaching practice: Critical analysis of the literature on the roles and competencies of online teachers. </a:t>
            </a:r>
            <a:r>
              <a:rPr lang="fr-FR" sz="1400" b="1" i="1" dirty="0"/>
              <a:t>Distance Éducation, 32</a:t>
            </a:r>
            <a:r>
              <a:rPr lang="fr-FR" sz="1400" b="1" dirty="0"/>
              <a:t>(3), 421-439. </a:t>
            </a:r>
            <a:endParaRPr lang="fr-CA" sz="1400" b="1" dirty="0"/>
          </a:p>
          <a:p>
            <a:r>
              <a:rPr lang="fr-FR" sz="1400" b="1" dirty="0"/>
              <a:t>Baron, G.-L., </a:t>
            </a:r>
            <a:r>
              <a:rPr lang="fr-FR" sz="1400" b="1" dirty="0" err="1"/>
              <a:t>Bruillard</a:t>
            </a:r>
            <a:r>
              <a:rPr lang="fr-FR" sz="1400" b="1" dirty="0"/>
              <a:t>, E., </a:t>
            </a:r>
            <a:r>
              <a:rPr lang="fr-FR" sz="1400" b="1" dirty="0" err="1"/>
              <a:t>Harrari</a:t>
            </a:r>
            <a:r>
              <a:rPr lang="fr-FR" sz="1400" b="1" dirty="0"/>
              <a:t>, M. et Lévy, J.-F. (1998). L'intégration des TIC dans le système éducatif: instruments, acteurs, systèmes. Rapport de synthèse, INRP. </a:t>
            </a:r>
            <a:endParaRPr lang="fr-CA" sz="1400" b="1" dirty="0"/>
          </a:p>
          <a:p>
            <a:r>
              <a:rPr lang="fr-FR" sz="1400" b="1" dirty="0"/>
              <a:t>Beauchesne, A. et </a:t>
            </a:r>
            <a:r>
              <a:rPr lang="fr-FR" sz="1400" b="1" dirty="0" err="1"/>
              <a:t>Deaudelin</a:t>
            </a:r>
            <a:r>
              <a:rPr lang="fr-FR" sz="1400" b="1" dirty="0"/>
              <a:t>, C. (2016). Réussir l'implantation d'une innovation en formation à distance : à la recherche des conditions propices. </a:t>
            </a:r>
            <a:r>
              <a:rPr lang="fr-FR" sz="1400" b="1" i="1" dirty="0"/>
              <a:t>Tréma</a:t>
            </a:r>
            <a:r>
              <a:rPr lang="fr-FR" sz="1400" b="1" dirty="0"/>
              <a:t>(44), 7-24. </a:t>
            </a:r>
            <a:endParaRPr lang="fr-CA" sz="1400" b="1" dirty="0"/>
          </a:p>
          <a:p>
            <a:r>
              <a:rPr lang="fr-FR" sz="1400" b="1" dirty="0" err="1"/>
              <a:t>Bruillard</a:t>
            </a:r>
            <a:r>
              <a:rPr lang="fr-FR" sz="1400" b="1" dirty="0"/>
              <a:t>, E. (1997). </a:t>
            </a:r>
            <a:r>
              <a:rPr lang="fr-FR" sz="1400" b="1" i="1" dirty="0"/>
              <a:t>Des machines à enseigner</a:t>
            </a:r>
            <a:r>
              <a:rPr lang="fr-FR" sz="1400" b="1" dirty="0"/>
              <a:t>. Paris: Hermès.</a:t>
            </a:r>
            <a:endParaRPr lang="fr-CA" sz="1400" b="1" dirty="0"/>
          </a:p>
          <a:p>
            <a:r>
              <a:rPr lang="fr-FR" sz="1400" b="1" dirty="0"/>
              <a:t>Chaptal, A. (2007). Usages prescrits ou annoncés, usages observés. Réflexions sur les usages scolaires du numérique par les enseignants. </a:t>
            </a:r>
            <a:r>
              <a:rPr lang="fr-FR" sz="1400" b="1" i="1" dirty="0"/>
              <a:t>Document numérique, 10</a:t>
            </a:r>
            <a:r>
              <a:rPr lang="fr-FR" sz="1400" b="1" dirty="0"/>
              <a:t>(3), 81-106. </a:t>
            </a:r>
            <a:endParaRPr lang="fr-CA" sz="1400" b="1" dirty="0"/>
          </a:p>
          <a:p>
            <a:r>
              <a:rPr lang="fr-FR" sz="1400" b="1" dirty="0"/>
              <a:t>Compte, C., Papi, C., </a:t>
            </a:r>
            <a:r>
              <a:rPr lang="fr-FR" sz="1400" b="1" dirty="0" err="1"/>
              <a:t>Sidir</a:t>
            </a:r>
            <a:r>
              <a:rPr lang="fr-FR" sz="1400" b="1" dirty="0"/>
              <a:t>, M., </a:t>
            </a:r>
            <a:r>
              <a:rPr lang="fr-FR" sz="1400" b="1" dirty="0" err="1"/>
              <a:t>Berzin</a:t>
            </a:r>
            <a:r>
              <a:rPr lang="fr-FR" sz="1400" b="1" dirty="0"/>
              <a:t>, C. et Aranud, C. (2009). </a:t>
            </a:r>
            <a:r>
              <a:rPr lang="en-US" sz="1400" b="1" i="1" dirty="0"/>
              <a:t>From digitalized course to digital course, evaluating towards a better design.</a:t>
            </a:r>
            <a:r>
              <a:rPr lang="en-US" sz="1400" b="1" dirty="0"/>
              <a:t> </a:t>
            </a:r>
            <a:r>
              <a:rPr lang="fr-FR" sz="1400" b="1" dirty="0"/>
              <a:t>Conférence prononcée au Colloque New Horizons in </a:t>
            </a:r>
            <a:r>
              <a:rPr lang="fr-FR" sz="1400" b="1" dirty="0" err="1"/>
              <a:t>Industry</a:t>
            </a:r>
            <a:r>
              <a:rPr lang="fr-FR" sz="1400" b="1" dirty="0"/>
              <a:t>, Business and Education. </a:t>
            </a:r>
            <a:r>
              <a:rPr lang="fr-FR" sz="1400" b="1" dirty="0" err="1"/>
              <a:t>Santorini</a:t>
            </a:r>
            <a:r>
              <a:rPr lang="fr-FR" sz="1400" b="1" dirty="0"/>
              <a:t>, Grèce (actes sur cd-rom).</a:t>
            </a:r>
            <a:endParaRPr lang="fr-CA" sz="1400" b="1" dirty="0"/>
          </a:p>
          <a:p>
            <a:r>
              <a:rPr lang="en-US" sz="1400" b="1" dirty="0"/>
              <a:t>Cuban, L. (1983). </a:t>
            </a:r>
            <a:r>
              <a:rPr lang="en-US" sz="1400" b="1" i="1" dirty="0"/>
              <a:t>Teachers and Machines: The classroom use of technology since 1920</a:t>
            </a:r>
            <a:r>
              <a:rPr lang="en-US" sz="1400" b="1" dirty="0"/>
              <a:t>. </a:t>
            </a:r>
            <a:r>
              <a:rPr lang="fr-FR" sz="1400" b="1" dirty="0"/>
              <a:t>New York: </a:t>
            </a:r>
            <a:r>
              <a:rPr lang="fr-FR" sz="1400" b="1" dirty="0" err="1"/>
              <a:t>Teacher's</a:t>
            </a:r>
            <a:r>
              <a:rPr lang="fr-FR" sz="1400" b="1" dirty="0"/>
              <a:t> </a:t>
            </a:r>
            <a:r>
              <a:rPr lang="fr-FR" sz="1400" b="1" dirty="0" err="1"/>
              <a:t>College</a:t>
            </a:r>
            <a:r>
              <a:rPr lang="fr-FR" sz="1400" b="1" dirty="0"/>
              <a:t> </a:t>
            </a:r>
            <a:r>
              <a:rPr lang="fr-FR" sz="1400" b="1" dirty="0" err="1"/>
              <a:t>Press</a:t>
            </a:r>
            <a:r>
              <a:rPr lang="fr-FR" sz="1400" b="1" dirty="0"/>
              <a:t>.</a:t>
            </a:r>
            <a:endParaRPr lang="fr-CA" sz="1400" b="1" dirty="0"/>
          </a:p>
          <a:p>
            <a:r>
              <a:rPr lang="fr-FR" sz="1400" b="1" dirty="0"/>
              <a:t>Dauphin, F. (2012). Culture et pratiques numériques juvéniles: Quels usages pour quelles compétences? </a:t>
            </a:r>
            <a:r>
              <a:rPr lang="fr-FR" sz="1400" b="1" i="1" dirty="0"/>
              <a:t>Questions vives 7</a:t>
            </a:r>
            <a:r>
              <a:rPr lang="fr-FR" sz="1400" b="1" dirty="0"/>
              <a:t>(17), 37-52. </a:t>
            </a:r>
            <a:endParaRPr lang="fr-CA" sz="1400" b="1" dirty="0"/>
          </a:p>
          <a:p>
            <a:r>
              <a:rPr lang="fr-FR" sz="1400" b="1" dirty="0" err="1"/>
              <a:t>Fiévez</a:t>
            </a:r>
            <a:r>
              <a:rPr lang="fr-FR" sz="1400" b="1" dirty="0"/>
              <a:t>, A. (2017). </a:t>
            </a:r>
            <a:r>
              <a:rPr lang="fr-FR" sz="1400" b="1" i="1" dirty="0"/>
              <a:t>L’intégration des TIC en contexte éducatif : Modèles, réalités et enjeux</a:t>
            </a:r>
            <a:r>
              <a:rPr lang="fr-FR" sz="1400" b="1" dirty="0"/>
              <a:t>. Québec: Presses de l'Université du Québec.</a:t>
            </a:r>
            <a:endParaRPr lang="fr-CA" sz="1400" b="1" dirty="0"/>
          </a:p>
          <a:p>
            <a:r>
              <a:rPr lang="fr-FR" sz="1400" b="1" dirty="0" err="1"/>
              <a:t>Fluckiger</a:t>
            </a:r>
            <a:r>
              <a:rPr lang="fr-FR" sz="1400" b="1" dirty="0"/>
              <a:t>, C. (2008). L’école à l’épreuve de la culture numérique des élèves. </a:t>
            </a:r>
            <a:r>
              <a:rPr lang="en-US" sz="1400" b="1" i="1" dirty="0"/>
              <a:t>Revue </a:t>
            </a:r>
            <a:r>
              <a:rPr lang="en-US" sz="1400" b="1" i="1" dirty="0" err="1"/>
              <a:t>française</a:t>
            </a:r>
            <a:r>
              <a:rPr lang="en-US" sz="1400" b="1" i="1" dirty="0"/>
              <a:t> de </a:t>
            </a:r>
            <a:r>
              <a:rPr lang="en-US" sz="1400" b="1" i="1" dirty="0" err="1"/>
              <a:t>Pédagogie</a:t>
            </a:r>
            <a:r>
              <a:rPr lang="en-US" sz="1400" b="1" dirty="0"/>
              <a:t>(163), 51-61. </a:t>
            </a:r>
            <a:endParaRPr lang="fr-CA" sz="1400" b="1" dirty="0"/>
          </a:p>
          <a:p>
            <a:r>
              <a:rPr lang="en-US" sz="1400" b="1" dirty="0" err="1"/>
              <a:t>Fullan</a:t>
            </a:r>
            <a:r>
              <a:rPr lang="en-US" sz="1400" b="1" dirty="0"/>
              <a:t>, M. et </a:t>
            </a:r>
            <a:r>
              <a:rPr lang="en-US" sz="1400" b="1" dirty="0" err="1"/>
              <a:t>Langworthy</a:t>
            </a:r>
            <a:r>
              <a:rPr lang="en-US" sz="1400" b="1" dirty="0"/>
              <a:t>, M. (2014). </a:t>
            </a:r>
            <a:r>
              <a:rPr lang="en-US" sz="1400" b="1" i="1" dirty="0"/>
              <a:t>A Rich Seam: How new pedagogies find deep learning</a:t>
            </a:r>
            <a:r>
              <a:rPr lang="en-US" sz="1400" b="1" dirty="0"/>
              <a:t>. London: Pearson.</a:t>
            </a:r>
            <a:endParaRPr lang="fr-CA" sz="1400" b="1" dirty="0"/>
          </a:p>
          <a:p>
            <a:r>
              <a:rPr lang="fr-FR" sz="1400" b="1" dirty="0"/>
              <a:t>Glikman, V. (2002). Apprenants et tuteurs: une approche européenne des médiations humaines. </a:t>
            </a:r>
            <a:r>
              <a:rPr lang="fr-FR" sz="1400" b="1" i="1" dirty="0"/>
              <a:t>Éducation permanente, 3</a:t>
            </a:r>
            <a:r>
              <a:rPr lang="fr-FR" sz="1400" b="1" dirty="0"/>
              <a:t>(152), 55-69. </a:t>
            </a:r>
            <a:endParaRPr lang="fr-FR" sz="1400" b="1" dirty="0" smtClean="0"/>
          </a:p>
          <a:p>
            <a:r>
              <a:rPr lang="fr-FR" sz="1400" b="1" dirty="0"/>
              <a:t>Jacquinot-Delaunay, G. (2008). Accompagner les apprentissages : le tutorat « pièce maîtresse et parent pauvre » des dispositifs de formation médiatisés. Dans G. Jacquinot-Delaunay et E. Fichez (</a:t>
            </a:r>
            <a:r>
              <a:rPr lang="fr-FR" sz="1400" b="1" dirty="0" err="1"/>
              <a:t>dir</a:t>
            </a:r>
            <a:r>
              <a:rPr lang="fr-FR" sz="1400" b="1" dirty="0"/>
              <a:t>.), </a:t>
            </a:r>
            <a:r>
              <a:rPr lang="fr-FR" sz="1400" b="1" i="1" dirty="0"/>
              <a:t>L'université et les TIC. Chronique d'une innovation annoncée</a:t>
            </a:r>
            <a:r>
              <a:rPr lang="fr-FR" sz="1400" b="1" dirty="0"/>
              <a:t> (pp. 179-222). Bruxelles: De Boeck.</a:t>
            </a:r>
            <a:endParaRPr lang="fr-CA" sz="1400" b="1" dirty="0"/>
          </a:p>
          <a:p>
            <a:pPr marL="0" indent="0">
              <a:buNone/>
            </a:pPr>
            <a:endParaRPr lang="fr-FR" sz="1400" b="1" dirty="0"/>
          </a:p>
        </p:txBody>
      </p:sp>
    </p:spTree>
    <p:extLst>
      <p:ext uri="{BB962C8B-B14F-4D97-AF65-F5344CB8AC3E}">
        <p14:creationId xmlns:p14="http://schemas.microsoft.com/office/powerpoint/2010/main" val="3793234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CF1E27C-4856-3F46-B336-7E69E4F56BAE}"/>
              </a:ext>
            </a:extLst>
          </p:cNvPr>
          <p:cNvSpPr>
            <a:spLocks noGrp="1"/>
          </p:cNvSpPr>
          <p:nvPr>
            <p:ph idx="1"/>
          </p:nvPr>
        </p:nvSpPr>
        <p:spPr>
          <a:xfrm>
            <a:off x="981776" y="163629"/>
            <a:ext cx="11079043" cy="6815905"/>
          </a:xfrm>
        </p:spPr>
        <p:txBody>
          <a:bodyPr>
            <a:normAutofit fontScale="62500" lnSpcReduction="20000"/>
          </a:bodyPr>
          <a:lstStyle/>
          <a:p>
            <a:r>
              <a:rPr lang="fr-FR" b="1" dirty="0" err="1" smtClean="0"/>
              <a:t>Kellner</a:t>
            </a:r>
            <a:r>
              <a:rPr lang="fr-FR" b="1" dirty="0"/>
              <a:t>, C., Massou, L. et </a:t>
            </a:r>
            <a:r>
              <a:rPr lang="fr-FR" b="1" dirty="0" err="1"/>
              <a:t>Morelli</a:t>
            </a:r>
            <a:r>
              <a:rPr lang="fr-FR" b="1" dirty="0"/>
              <a:t>, P. (2010). (</a:t>
            </a:r>
            <a:r>
              <a:rPr lang="fr-FR" b="1" dirty="0" err="1"/>
              <a:t>Re</a:t>
            </a:r>
            <a:r>
              <a:rPr lang="fr-FR" b="1" dirty="0"/>
              <a:t>)penser le non-usage des TIC. </a:t>
            </a:r>
            <a:r>
              <a:rPr lang="fr-FR" b="1" i="1" dirty="0"/>
              <a:t>Questions de Communication</a:t>
            </a:r>
            <a:r>
              <a:rPr lang="fr-FR" b="1" dirty="0"/>
              <a:t>(18), 7-20. </a:t>
            </a:r>
            <a:endParaRPr lang="fr-FR" b="1" dirty="0" smtClean="0"/>
          </a:p>
          <a:p>
            <a:r>
              <a:rPr lang="fr-FR" b="1" dirty="0" smtClean="0"/>
              <a:t>Larose, F., Lenoir, Y., </a:t>
            </a:r>
            <a:r>
              <a:rPr lang="fr-FR" b="1" dirty="0" err="1" smtClean="0"/>
              <a:t>Karsenti</a:t>
            </a:r>
            <a:r>
              <a:rPr lang="fr-FR" b="1" dirty="0" smtClean="0"/>
              <a:t>, T. et </a:t>
            </a:r>
            <a:r>
              <a:rPr lang="fr-FR" b="1" dirty="0" err="1" smtClean="0"/>
              <a:t>Grenon</a:t>
            </a:r>
            <a:r>
              <a:rPr lang="fr-FR" b="1" dirty="0" smtClean="0"/>
              <a:t>, V. (2002). Les facteurs sous-jacents au transfert des compétences informatiques construites par les futurs maîtres du primaire sur le plan de l’intervention éducative. </a:t>
            </a:r>
            <a:r>
              <a:rPr lang="fr-FR" b="1" i="1" dirty="0" smtClean="0"/>
              <a:t>Revue des Sciences de l’Éducation, XXVIII</a:t>
            </a:r>
            <a:r>
              <a:rPr lang="fr-FR" b="1" dirty="0" smtClean="0"/>
              <a:t>(2), 265-287. </a:t>
            </a:r>
            <a:endParaRPr lang="fr-CA" b="1" dirty="0" smtClean="0"/>
          </a:p>
          <a:p>
            <a:r>
              <a:rPr lang="fr-FR" b="1" dirty="0" smtClean="0"/>
              <a:t>Lebrun, M. (2007). </a:t>
            </a:r>
            <a:r>
              <a:rPr lang="fr-FR" b="1" i="1" dirty="0" smtClean="0"/>
              <a:t>Théories et méthodes pédagogiques pour enseigner et apprendre. Quelle place pour les TIC dans l'éducation ?</a:t>
            </a:r>
            <a:r>
              <a:rPr lang="fr-FR" b="1" dirty="0" smtClean="0"/>
              <a:t> Bruxelles: De </a:t>
            </a:r>
            <a:r>
              <a:rPr lang="fr-FR" b="1" dirty="0" err="1" smtClean="0"/>
              <a:t>boeck</a:t>
            </a:r>
            <a:r>
              <a:rPr lang="fr-FR" b="1" dirty="0" smtClean="0"/>
              <a:t>.</a:t>
            </a:r>
            <a:endParaRPr lang="fr-CA" b="1" dirty="0" smtClean="0"/>
          </a:p>
          <a:p>
            <a:r>
              <a:rPr lang="fr-FR" b="1" dirty="0" err="1" smtClean="0"/>
              <a:t>Linard</a:t>
            </a:r>
            <a:r>
              <a:rPr lang="fr-FR" b="1" dirty="0" smtClean="0"/>
              <a:t>, M. (2000). L’autonomie de l’apprenant et les TIC. </a:t>
            </a:r>
            <a:r>
              <a:rPr lang="fr-FR" b="1" i="1" dirty="0" smtClean="0"/>
              <a:t>Conférence prononcée lors des Deuxièmes rencontres Réseaux Humains/Réseaux Technologiques</a:t>
            </a:r>
            <a:r>
              <a:rPr lang="fr-FR" b="1" dirty="0" smtClean="0"/>
              <a:t>. Poitiers, France.</a:t>
            </a:r>
            <a:endParaRPr lang="fr-CA" b="1" dirty="0" smtClean="0"/>
          </a:p>
          <a:p>
            <a:r>
              <a:rPr lang="fr-FR" b="1" dirty="0" err="1" smtClean="0"/>
              <a:t>Linard</a:t>
            </a:r>
            <a:r>
              <a:rPr lang="fr-FR" b="1" dirty="0" smtClean="0"/>
              <a:t>, M. (2003). Autoformation,  éthique et technologies : enjeux et paradoxes de l'autonomie. In B. </a:t>
            </a:r>
            <a:r>
              <a:rPr lang="fr-FR" b="1" dirty="0" err="1" smtClean="0"/>
              <a:t>Albero</a:t>
            </a:r>
            <a:r>
              <a:rPr lang="fr-FR" b="1" dirty="0" smtClean="0"/>
              <a:t> (Ed.), </a:t>
            </a:r>
            <a:r>
              <a:rPr lang="fr-FR" b="1" i="1" dirty="0" smtClean="0"/>
              <a:t>Autoformation et enseignement supérieur,</a:t>
            </a:r>
            <a:r>
              <a:rPr lang="fr-FR" b="1" dirty="0" smtClean="0"/>
              <a:t> (pp. 241-263). Paris: Hermès / Lavoisier.</a:t>
            </a:r>
            <a:endParaRPr lang="fr-CA" b="1" dirty="0" smtClean="0"/>
          </a:p>
          <a:p>
            <a:r>
              <a:rPr lang="fr-FR" b="1" dirty="0" err="1" smtClean="0"/>
              <a:t>Mangenot</a:t>
            </a:r>
            <a:r>
              <a:rPr lang="fr-FR" b="1" dirty="0" smtClean="0"/>
              <a:t>, F. (2015). Le numérique entre effets de mode et réelle innovation. Dans A. </a:t>
            </a:r>
            <a:r>
              <a:rPr lang="fr-FR" b="1" dirty="0" err="1" smtClean="0"/>
              <a:t>Potolia</a:t>
            </a:r>
            <a:r>
              <a:rPr lang="fr-FR" b="1" dirty="0" smtClean="0"/>
              <a:t> et D. </a:t>
            </a:r>
            <a:r>
              <a:rPr lang="fr-FR" b="1" dirty="0" err="1" smtClean="0"/>
              <a:t>Jamborova</a:t>
            </a:r>
            <a:r>
              <a:rPr lang="fr-FR" b="1" dirty="0" smtClean="0"/>
              <a:t> Lemay (</a:t>
            </a:r>
            <a:r>
              <a:rPr lang="fr-FR" b="1" dirty="0" err="1" smtClean="0"/>
              <a:t>dir</a:t>
            </a:r>
            <a:r>
              <a:rPr lang="fr-FR" b="1" dirty="0" smtClean="0"/>
              <a:t>.), </a:t>
            </a:r>
            <a:r>
              <a:rPr lang="fr-FR" b="1" i="1" dirty="0" smtClean="0"/>
              <a:t>Enseignement / apprentissage des langues et pratiques numériques émergentes</a:t>
            </a:r>
            <a:r>
              <a:rPr lang="fr-FR" b="1" dirty="0" smtClean="0"/>
              <a:t> (pp. 1-14). Paris: Editions des archives contemporaines.</a:t>
            </a:r>
            <a:endParaRPr lang="fr-CA" b="1" dirty="0" smtClean="0"/>
          </a:p>
          <a:p>
            <a:r>
              <a:rPr lang="fr-FR" b="1" dirty="0" smtClean="0"/>
              <a:t>Marquet, P. et </a:t>
            </a:r>
            <a:r>
              <a:rPr lang="fr-FR" b="1" dirty="0" err="1" smtClean="0"/>
              <a:t>Dinet</a:t>
            </a:r>
            <a:r>
              <a:rPr lang="fr-FR" b="1" dirty="0" smtClean="0"/>
              <a:t>, J. (2003). Un cartable numérique au lycée: éléments de sa genèse instrumentale chez les enseignants et les élèves</a:t>
            </a:r>
            <a:r>
              <a:rPr lang="fr-FR" b="1" i="1" dirty="0" smtClean="0"/>
              <a:t>.</a:t>
            </a:r>
            <a:r>
              <a:rPr lang="fr-FR" b="1" dirty="0" smtClean="0"/>
              <a:t> Conférence prononcée lors du colloque </a:t>
            </a:r>
            <a:r>
              <a:rPr lang="fr-FR" b="1" i="1" dirty="0" smtClean="0"/>
              <a:t>Environnements Informatiques pour l'Apprentissage Humain 2003</a:t>
            </a:r>
            <a:r>
              <a:rPr lang="fr-FR" b="1" dirty="0" smtClean="0"/>
              <a:t>, Strasbourg.</a:t>
            </a:r>
            <a:endParaRPr lang="fr-CA" b="1" dirty="0" smtClean="0"/>
          </a:p>
          <a:p>
            <a:r>
              <a:rPr lang="fr-FR" b="1" dirty="0" smtClean="0"/>
              <a:t>Papi, C. (2012). Causes et motifs du non-usage de ressources numériques. </a:t>
            </a:r>
            <a:r>
              <a:rPr lang="fr-FR" b="1" i="1" dirty="0" smtClean="0"/>
              <a:t>Recherches &amp; éducations </a:t>
            </a:r>
            <a:r>
              <a:rPr lang="fr-FR" b="1" dirty="0" smtClean="0"/>
              <a:t>(6), 127-142. </a:t>
            </a:r>
            <a:endParaRPr lang="fr-CA" b="1" dirty="0" smtClean="0"/>
          </a:p>
          <a:p>
            <a:r>
              <a:rPr lang="fr-FR" b="1" dirty="0" smtClean="0"/>
              <a:t>Papi, C. (2016). De l’évolution du métier d’enseignant à distance. </a:t>
            </a:r>
            <a:r>
              <a:rPr lang="fr-FR" b="1" i="1" dirty="0" smtClean="0"/>
              <a:t>STICEF, 23</a:t>
            </a:r>
            <a:r>
              <a:rPr lang="fr-FR" b="1" dirty="0" smtClean="0"/>
              <a:t>, 1-32. </a:t>
            </a:r>
            <a:endParaRPr lang="fr-CA" b="1" dirty="0" smtClean="0"/>
          </a:p>
          <a:p>
            <a:r>
              <a:rPr lang="fr-FR" b="1" dirty="0" smtClean="0"/>
              <a:t>Papi, C. et Glikman, V. (2015). Les étudiants entre cours magistraux et usage des TIC. </a:t>
            </a:r>
            <a:r>
              <a:rPr lang="en-US" b="1" i="1" dirty="0" smtClean="0"/>
              <a:t>Distances et </a:t>
            </a:r>
            <a:r>
              <a:rPr lang="en-US" b="1" i="1" dirty="0" err="1" smtClean="0"/>
              <a:t>médiations</a:t>
            </a:r>
            <a:r>
              <a:rPr lang="en-US" b="1" i="1" dirty="0" smtClean="0"/>
              <a:t> des </a:t>
            </a:r>
            <a:r>
              <a:rPr lang="en-US" b="1" i="1" dirty="0" err="1" smtClean="0"/>
              <a:t>savoirs</a:t>
            </a:r>
            <a:r>
              <a:rPr lang="en-US" b="1" dirty="0" smtClean="0"/>
              <a:t>(9). </a:t>
            </a:r>
            <a:endParaRPr lang="fr-CA" b="1" dirty="0" smtClean="0"/>
          </a:p>
          <a:p>
            <a:r>
              <a:rPr lang="en-US" b="1" dirty="0" err="1" smtClean="0"/>
              <a:t>Ritchell</a:t>
            </a:r>
            <a:r>
              <a:rPr lang="en-US" b="1" dirty="0" smtClean="0"/>
              <a:t>, M. (2011). A Silicon Valley School That Doesn’t Compute. </a:t>
            </a:r>
            <a:r>
              <a:rPr lang="en-US" b="1" i="1" dirty="0" smtClean="0"/>
              <a:t>The New York Times</a:t>
            </a:r>
            <a:r>
              <a:rPr lang="en-US" b="1" dirty="0" smtClean="0"/>
              <a:t>(22 </a:t>
            </a:r>
            <a:r>
              <a:rPr lang="en-US" b="1" dirty="0" err="1" smtClean="0"/>
              <a:t>octobre</a:t>
            </a:r>
            <a:r>
              <a:rPr lang="en-US" b="1" dirty="0" smtClean="0"/>
              <a:t> 2011). </a:t>
            </a:r>
            <a:endParaRPr lang="fr-CA" b="1" dirty="0" smtClean="0"/>
          </a:p>
          <a:p>
            <a:r>
              <a:rPr lang="en-US" b="1" dirty="0" smtClean="0"/>
              <a:t>Smith, A. (2010). Home Broadband 2010. Pew internet &amp; American Life Project? </a:t>
            </a:r>
            <a:endParaRPr lang="fr-CA" b="1" dirty="0" smtClean="0"/>
          </a:p>
          <a:p>
            <a:r>
              <a:rPr lang="fr-FR" b="1" dirty="0" err="1" smtClean="0"/>
              <a:t>Verquin</a:t>
            </a:r>
            <a:r>
              <a:rPr lang="fr-FR" b="1" dirty="0" smtClean="0"/>
              <a:t>, B. et Daguet, H. (2016). La classe virtuelle synchrone une substitution médiatique de l’enseignant pour renforcer la présence en formation à distance? </a:t>
            </a:r>
            <a:r>
              <a:rPr lang="fr-FR" b="1" i="1" dirty="0" smtClean="0"/>
              <a:t>Sciences et Technologies de l'Information et de la Communication pour l'Éducation et la Formation, 23</a:t>
            </a:r>
            <a:r>
              <a:rPr lang="fr-FR" b="1" dirty="0" smtClean="0"/>
              <a:t>(1), 47-75. </a:t>
            </a:r>
            <a:endParaRPr lang="fr-CA" b="1" dirty="0" smtClean="0"/>
          </a:p>
          <a:p>
            <a:r>
              <a:rPr lang="fr-FR" b="1" dirty="0" smtClean="0"/>
              <a:t>Von Pape, T. et Martin, C. (2010). Non-usage du téléphone portable : au-delà d’une opposition binaire usagers/</a:t>
            </a:r>
            <a:r>
              <a:rPr lang="fr-FR" b="1" dirty="0" err="1" smtClean="0"/>
              <a:t>non-usagers</a:t>
            </a:r>
            <a:r>
              <a:rPr lang="fr-FR" b="1" dirty="0" smtClean="0"/>
              <a:t>. </a:t>
            </a:r>
            <a:r>
              <a:rPr lang="en-US" b="1" i="1" dirty="0" smtClean="0"/>
              <a:t>Questions de Communication</a:t>
            </a:r>
            <a:r>
              <a:rPr lang="en-US" b="1" dirty="0" smtClean="0"/>
              <a:t>(18), 113-144. </a:t>
            </a:r>
            <a:endParaRPr lang="fr-CA" b="1" dirty="0"/>
          </a:p>
        </p:txBody>
      </p:sp>
    </p:spTree>
    <p:extLst>
      <p:ext uri="{BB962C8B-B14F-4D97-AF65-F5344CB8AC3E}">
        <p14:creationId xmlns:p14="http://schemas.microsoft.com/office/powerpoint/2010/main" val="2083347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0AE7D8-A8C1-7C4D-A3C0-278B5A4D624E}"/>
              </a:ext>
            </a:extLst>
          </p:cNvPr>
          <p:cNvSpPr>
            <a:spLocks noGrp="1"/>
          </p:cNvSpPr>
          <p:nvPr>
            <p:ph type="title"/>
          </p:nvPr>
        </p:nvSpPr>
        <p:spPr/>
        <p:txBody>
          <a:bodyPr/>
          <a:lstStyle/>
          <a:p>
            <a:r>
              <a:rPr lang="fr-FR" b="1" dirty="0" smtClean="0">
                <a:solidFill>
                  <a:schemeClr val="accent2"/>
                </a:solidFill>
              </a:rPr>
              <a:t>1. Mise </a:t>
            </a:r>
            <a:r>
              <a:rPr lang="fr-FR" b="1" dirty="0">
                <a:solidFill>
                  <a:schemeClr val="accent2"/>
                </a:solidFill>
              </a:rPr>
              <a:t>En contexte</a:t>
            </a:r>
          </a:p>
        </p:txBody>
      </p:sp>
      <p:sp>
        <p:nvSpPr>
          <p:cNvPr id="3" name="Espace réservé du contenu 2">
            <a:extLst>
              <a:ext uri="{FF2B5EF4-FFF2-40B4-BE49-F238E27FC236}">
                <a16:creationId xmlns:a16="http://schemas.microsoft.com/office/drawing/2014/main" id="{F617F61A-C30A-F348-B0B5-8DB2A727F20F}"/>
              </a:ext>
            </a:extLst>
          </p:cNvPr>
          <p:cNvSpPr>
            <a:spLocks noGrp="1"/>
          </p:cNvSpPr>
          <p:nvPr>
            <p:ph idx="1"/>
          </p:nvPr>
        </p:nvSpPr>
        <p:spPr/>
        <p:txBody>
          <a:bodyPr>
            <a:normAutofit/>
          </a:bodyPr>
          <a:lstStyle/>
          <a:p>
            <a:pPr>
              <a:buFont typeface="Wingdings" pitchFamily="2" charset="2"/>
              <a:buChar char="Ø"/>
            </a:pPr>
            <a:r>
              <a:rPr lang="fr-FR" sz="2800" i="1" dirty="0"/>
              <a:t> </a:t>
            </a:r>
            <a:r>
              <a:rPr lang="fr-FR" sz="3200" i="1" dirty="0"/>
              <a:t>Place des TIC dans l’éducation entre espoirs et déception</a:t>
            </a:r>
          </a:p>
          <a:p>
            <a:pPr>
              <a:buFont typeface="Wingdings" pitchFamily="2" charset="2"/>
              <a:buChar char="Ø"/>
            </a:pPr>
            <a:r>
              <a:rPr lang="fr-FR" sz="3200" i="1" dirty="0"/>
              <a:t> Potentialités du développement de la FAD</a:t>
            </a:r>
          </a:p>
        </p:txBody>
      </p:sp>
    </p:spTree>
    <p:extLst>
      <p:ext uri="{BB962C8B-B14F-4D97-AF65-F5344CB8AC3E}">
        <p14:creationId xmlns:p14="http://schemas.microsoft.com/office/powerpoint/2010/main" val="2476777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57EF9F-04F7-674B-8B37-BAB3320C79EE}"/>
              </a:ext>
            </a:extLst>
          </p:cNvPr>
          <p:cNvSpPr>
            <a:spLocks noGrp="1"/>
          </p:cNvSpPr>
          <p:nvPr>
            <p:ph type="title"/>
          </p:nvPr>
        </p:nvSpPr>
        <p:spPr>
          <a:xfrm>
            <a:off x="1155032" y="265912"/>
            <a:ext cx="8596668" cy="1019020"/>
          </a:xfrm>
        </p:spPr>
        <p:txBody>
          <a:bodyPr>
            <a:normAutofit fontScale="90000"/>
          </a:bodyPr>
          <a:lstStyle/>
          <a:p>
            <a:r>
              <a:rPr lang="fr-FR" b="1" dirty="0">
                <a:solidFill>
                  <a:schemeClr val="accent2"/>
                </a:solidFill>
              </a:rPr>
              <a:t>Questions ? Remarques </a:t>
            </a:r>
            <a:r>
              <a:rPr lang="fr-FR" b="1" dirty="0" smtClean="0">
                <a:solidFill>
                  <a:schemeClr val="accent2"/>
                </a:solidFill>
              </a:rPr>
              <a:t>?</a:t>
            </a:r>
            <a:r>
              <a:rPr lang="fr-FR" dirty="0"/>
              <a:t/>
            </a:r>
            <a:br>
              <a:rPr lang="fr-FR" dirty="0"/>
            </a:br>
            <a:endParaRPr lang="fr-FR" b="1" dirty="0">
              <a:solidFill>
                <a:srgbClr val="FF0000"/>
              </a:solidFill>
            </a:endParaRPr>
          </a:p>
        </p:txBody>
      </p:sp>
      <p:sp>
        <p:nvSpPr>
          <p:cNvPr id="5" name="ZoneTexte 4">
            <a:extLst>
              <a:ext uri="{FF2B5EF4-FFF2-40B4-BE49-F238E27FC236}">
                <a16:creationId xmlns:a16="http://schemas.microsoft.com/office/drawing/2014/main" id="{920CC3C5-A5DD-1846-9CA5-4629C163116A}"/>
              </a:ext>
            </a:extLst>
          </p:cNvPr>
          <p:cNvSpPr txBox="1"/>
          <p:nvPr/>
        </p:nvSpPr>
        <p:spPr>
          <a:xfrm>
            <a:off x="8807272" y="823267"/>
            <a:ext cx="2800796" cy="461665"/>
          </a:xfrm>
          <a:prstGeom prst="rect">
            <a:avLst/>
          </a:prstGeom>
          <a:noFill/>
        </p:spPr>
        <p:txBody>
          <a:bodyPr wrap="square" rtlCol="0">
            <a:spAutoFit/>
          </a:bodyPr>
          <a:lstStyle/>
          <a:p>
            <a:r>
              <a:rPr lang="fr-FR" sz="2400" b="1" dirty="0" err="1">
                <a:solidFill>
                  <a:srgbClr val="002060"/>
                </a:solidFill>
              </a:rPr>
              <a:t>cpapi@teluq.ca</a:t>
            </a:r>
            <a:endParaRPr lang="fr-FR" sz="2400" b="1" dirty="0">
              <a:solidFill>
                <a:srgbClr val="002060"/>
              </a:solidFill>
            </a:endParaRPr>
          </a:p>
        </p:txBody>
      </p:sp>
      <p:pic>
        <p:nvPicPr>
          <p:cNvPr id="6" name="Image 5"/>
          <p:cNvPicPr>
            <a:picLocks noChangeAspect="1"/>
          </p:cNvPicPr>
          <p:nvPr/>
        </p:nvPicPr>
        <p:blipFill>
          <a:blip r:embed="rId2"/>
          <a:stretch>
            <a:fillRect/>
          </a:stretch>
        </p:blipFill>
        <p:spPr>
          <a:xfrm>
            <a:off x="3064042" y="1515764"/>
            <a:ext cx="5486400" cy="5219700"/>
          </a:xfrm>
          <a:prstGeom prst="rect">
            <a:avLst/>
          </a:prstGeom>
        </p:spPr>
      </p:pic>
    </p:spTree>
    <p:extLst>
      <p:ext uri="{BB962C8B-B14F-4D97-AF65-F5344CB8AC3E}">
        <p14:creationId xmlns:p14="http://schemas.microsoft.com/office/powerpoint/2010/main" val="1682810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E98AA9-5612-7040-8F00-D34CBF6CB16B}"/>
              </a:ext>
            </a:extLst>
          </p:cNvPr>
          <p:cNvSpPr>
            <a:spLocks noGrp="1"/>
          </p:cNvSpPr>
          <p:nvPr>
            <p:ph type="title"/>
          </p:nvPr>
        </p:nvSpPr>
        <p:spPr/>
        <p:txBody>
          <a:bodyPr/>
          <a:lstStyle/>
          <a:p>
            <a:r>
              <a:rPr lang="fr-FR" dirty="0"/>
              <a:t>5.4.L’offre de cours en ligne</a:t>
            </a:r>
            <a:br>
              <a:rPr lang="fr-FR" dirty="0"/>
            </a:br>
            <a:r>
              <a:rPr lang="fr-FR" dirty="0"/>
              <a:t>Coté anglophone</a:t>
            </a:r>
          </a:p>
        </p:txBody>
      </p:sp>
      <p:pic>
        <p:nvPicPr>
          <p:cNvPr id="4" name="Espace réservé du contenu 3" descr="../../../Desktop/Graphique_3-1.png">
            <a:extLst>
              <a:ext uri="{FF2B5EF4-FFF2-40B4-BE49-F238E27FC236}">
                <a16:creationId xmlns:a16="http://schemas.microsoft.com/office/drawing/2014/main" id="{8D8FB85B-6B4A-5148-A538-17D746C592D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7562" y="1471613"/>
            <a:ext cx="6980688" cy="5157787"/>
          </a:xfrm>
          <a:prstGeom prst="rect">
            <a:avLst/>
          </a:prstGeom>
          <a:noFill/>
          <a:ln>
            <a:noFill/>
          </a:ln>
        </p:spPr>
      </p:pic>
      <p:sp>
        <p:nvSpPr>
          <p:cNvPr id="5" name="Bulle rectangulaire à coins arrondis 4">
            <a:extLst>
              <a:ext uri="{FF2B5EF4-FFF2-40B4-BE49-F238E27FC236}">
                <a16:creationId xmlns:a16="http://schemas.microsoft.com/office/drawing/2014/main" id="{DB5F306D-12B9-EB47-8164-AA0DD0C7D5D3}"/>
              </a:ext>
            </a:extLst>
          </p:cNvPr>
          <p:cNvSpPr/>
          <p:nvPr/>
        </p:nvSpPr>
        <p:spPr>
          <a:xfrm>
            <a:off x="7758113" y="500064"/>
            <a:ext cx="4433887" cy="1871662"/>
          </a:xfrm>
          <a:prstGeom prst="wedgeRoundRectCallout">
            <a:avLst>
              <a:gd name="adj1" fmla="val -59450"/>
              <a:gd name="adj2" fmla="val 4280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Offre aux CS une application de gestion collaborative des cours pour permettre d’identifier les demandes et verser des allocations compensatoires en fonction des inscriptions.</a:t>
            </a:r>
          </a:p>
        </p:txBody>
      </p:sp>
      <p:sp>
        <p:nvSpPr>
          <p:cNvPr id="6" name="Bulle rectangulaire à coins arrondis 5">
            <a:extLst>
              <a:ext uri="{FF2B5EF4-FFF2-40B4-BE49-F238E27FC236}">
                <a16:creationId xmlns:a16="http://schemas.microsoft.com/office/drawing/2014/main" id="{11173666-D5B1-134A-9BF0-A6EB2A4638CB}"/>
              </a:ext>
            </a:extLst>
          </p:cNvPr>
          <p:cNvSpPr/>
          <p:nvPr/>
        </p:nvSpPr>
        <p:spPr>
          <a:xfrm>
            <a:off x="7485405" y="2807494"/>
            <a:ext cx="3186112" cy="1243012"/>
          </a:xfrm>
          <a:prstGeom prst="wedgeRoundRectCallout">
            <a:avLst>
              <a:gd name="adj1" fmla="val -45497"/>
              <a:gd name="adj2" fmla="val 9928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Pas de gestion globale de l’ensemble des besoins et ressources=&gt; consortiums</a:t>
            </a:r>
          </a:p>
        </p:txBody>
      </p:sp>
      <p:sp>
        <p:nvSpPr>
          <p:cNvPr id="7" name="ZoneTexte 6">
            <a:extLst>
              <a:ext uri="{FF2B5EF4-FFF2-40B4-BE49-F238E27FC236}">
                <a16:creationId xmlns:a16="http://schemas.microsoft.com/office/drawing/2014/main" id="{246FBC3F-0D43-B246-95C0-CF6C89485085}"/>
              </a:ext>
            </a:extLst>
          </p:cNvPr>
          <p:cNvSpPr txBox="1"/>
          <p:nvPr/>
        </p:nvSpPr>
        <p:spPr>
          <a:xfrm>
            <a:off x="677335" y="3557588"/>
            <a:ext cx="980016" cy="646331"/>
          </a:xfrm>
          <a:prstGeom prst="rect">
            <a:avLst/>
          </a:prstGeom>
          <a:noFill/>
        </p:spPr>
        <p:txBody>
          <a:bodyPr wrap="square" rtlCol="0">
            <a:spAutoFit/>
          </a:bodyPr>
          <a:lstStyle/>
          <a:p>
            <a:r>
              <a:rPr lang="fr-FR" dirty="0"/>
              <a:t>2001</a:t>
            </a:r>
          </a:p>
          <a:p>
            <a:r>
              <a:rPr lang="fr-FR" dirty="0"/>
              <a:t>23 CS</a:t>
            </a:r>
          </a:p>
        </p:txBody>
      </p:sp>
      <p:sp>
        <p:nvSpPr>
          <p:cNvPr id="8" name="ZoneTexte 7">
            <a:extLst>
              <a:ext uri="{FF2B5EF4-FFF2-40B4-BE49-F238E27FC236}">
                <a16:creationId xmlns:a16="http://schemas.microsoft.com/office/drawing/2014/main" id="{B4DA7CDC-70A8-F64F-922B-420FF05F9F5A}"/>
              </a:ext>
            </a:extLst>
          </p:cNvPr>
          <p:cNvSpPr txBox="1"/>
          <p:nvPr/>
        </p:nvSpPr>
        <p:spPr>
          <a:xfrm>
            <a:off x="677335" y="4800600"/>
            <a:ext cx="980016" cy="646331"/>
          </a:xfrm>
          <a:prstGeom prst="rect">
            <a:avLst/>
          </a:prstGeom>
          <a:noFill/>
        </p:spPr>
        <p:txBody>
          <a:bodyPr wrap="square" rtlCol="0">
            <a:spAutoFit/>
          </a:bodyPr>
          <a:lstStyle/>
          <a:p>
            <a:r>
              <a:rPr lang="fr-FR" dirty="0"/>
              <a:t>2010</a:t>
            </a:r>
          </a:p>
          <a:p>
            <a:r>
              <a:rPr lang="fr-FR" dirty="0"/>
              <a:t>29 CS</a:t>
            </a:r>
          </a:p>
        </p:txBody>
      </p:sp>
      <p:sp>
        <p:nvSpPr>
          <p:cNvPr id="9" name="ZoneTexte 8">
            <a:extLst>
              <a:ext uri="{FF2B5EF4-FFF2-40B4-BE49-F238E27FC236}">
                <a16:creationId xmlns:a16="http://schemas.microsoft.com/office/drawing/2014/main" id="{A87BC929-871B-7D41-A63F-46C4ADC6CC23}"/>
              </a:ext>
            </a:extLst>
          </p:cNvPr>
          <p:cNvSpPr txBox="1"/>
          <p:nvPr/>
        </p:nvSpPr>
        <p:spPr>
          <a:xfrm>
            <a:off x="711730" y="6043612"/>
            <a:ext cx="784476" cy="646331"/>
          </a:xfrm>
          <a:prstGeom prst="rect">
            <a:avLst/>
          </a:prstGeom>
          <a:noFill/>
        </p:spPr>
        <p:txBody>
          <a:bodyPr wrap="square" rtlCol="0">
            <a:spAutoFit/>
          </a:bodyPr>
          <a:lstStyle/>
          <a:p>
            <a:r>
              <a:rPr lang="fr-FR" dirty="0"/>
              <a:t>2010</a:t>
            </a:r>
          </a:p>
          <a:p>
            <a:r>
              <a:rPr lang="fr-FR" dirty="0"/>
              <a:t>15 CS</a:t>
            </a:r>
          </a:p>
        </p:txBody>
      </p:sp>
      <p:sp>
        <p:nvSpPr>
          <p:cNvPr id="10" name="Bulle rectangulaire à coins arrondis 9">
            <a:extLst>
              <a:ext uri="{FF2B5EF4-FFF2-40B4-BE49-F238E27FC236}">
                <a16:creationId xmlns:a16="http://schemas.microsoft.com/office/drawing/2014/main" id="{FE655A32-A428-D641-9B5C-E7A22BA6E104}"/>
              </a:ext>
            </a:extLst>
          </p:cNvPr>
          <p:cNvSpPr/>
          <p:nvPr/>
        </p:nvSpPr>
        <p:spPr>
          <a:xfrm>
            <a:off x="8001000" y="4786313"/>
            <a:ext cx="4191000" cy="2071687"/>
          </a:xfrm>
          <a:prstGeom prst="wedgeRoundRectCallout">
            <a:avLst>
              <a:gd name="adj1" fmla="val -58768"/>
              <a:gd name="adj2" fmla="val -427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Choix des écoles qui offrent des cours en ligne dans les CS.</a:t>
            </a:r>
          </a:p>
          <a:p>
            <a:pPr algn="ctr"/>
            <a:r>
              <a:rPr lang="fr-FR" dirty="0">
                <a:solidFill>
                  <a:schemeClr val="tx1"/>
                </a:solidFill>
              </a:rPr>
              <a:t>Directions ou TELT-c choisi enseignants: max 2-3 cours/6</a:t>
            </a:r>
          </a:p>
          <a:p>
            <a:pPr algn="ctr"/>
            <a:r>
              <a:rPr lang="fr-FR" dirty="0">
                <a:solidFill>
                  <a:schemeClr val="tx1"/>
                </a:solidFill>
              </a:rPr>
              <a:t>Elèves choisissent cours (35/cours) </a:t>
            </a:r>
          </a:p>
        </p:txBody>
      </p:sp>
    </p:spTree>
    <p:extLst>
      <p:ext uri="{BB962C8B-B14F-4D97-AF65-F5344CB8AC3E}">
        <p14:creationId xmlns:p14="http://schemas.microsoft.com/office/powerpoint/2010/main" val="52602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CFA73C-0CF2-9847-A271-9CDD5F5A1F55}"/>
              </a:ext>
            </a:extLst>
          </p:cNvPr>
          <p:cNvSpPr>
            <a:spLocks noGrp="1"/>
          </p:cNvSpPr>
          <p:nvPr>
            <p:ph type="title"/>
          </p:nvPr>
        </p:nvSpPr>
        <p:spPr/>
        <p:txBody>
          <a:bodyPr/>
          <a:lstStyle/>
          <a:p>
            <a:r>
              <a:rPr lang="fr-FR" dirty="0"/>
              <a:t>5.4. L’offre de cours en ligne</a:t>
            </a:r>
            <a:br>
              <a:rPr lang="fr-FR" dirty="0"/>
            </a:br>
            <a:r>
              <a:rPr lang="fr-FR" dirty="0"/>
              <a:t>Côté francophone</a:t>
            </a:r>
          </a:p>
        </p:txBody>
      </p:sp>
      <p:pic>
        <p:nvPicPr>
          <p:cNvPr id="4" name="Espace réservé du contenu 3">
            <a:extLst>
              <a:ext uri="{FF2B5EF4-FFF2-40B4-BE49-F238E27FC236}">
                <a16:creationId xmlns:a16="http://schemas.microsoft.com/office/drawing/2014/main" id="{CEBE40FA-D1DE-454E-AA29-98526CAC6404}"/>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77334" y="1930400"/>
            <a:ext cx="5186362" cy="4557712"/>
          </a:xfrm>
          <a:prstGeom prst="rect">
            <a:avLst/>
          </a:prstGeom>
        </p:spPr>
      </p:pic>
      <p:sp>
        <p:nvSpPr>
          <p:cNvPr id="5" name="Bulle rectangulaire à coins arrondis 4">
            <a:extLst>
              <a:ext uri="{FF2B5EF4-FFF2-40B4-BE49-F238E27FC236}">
                <a16:creationId xmlns:a16="http://schemas.microsoft.com/office/drawing/2014/main" id="{BE3A6036-14A4-1B48-909B-56085E1E0C99}"/>
              </a:ext>
            </a:extLst>
          </p:cNvPr>
          <p:cNvSpPr/>
          <p:nvPr/>
        </p:nvSpPr>
        <p:spPr>
          <a:xfrm>
            <a:off x="6077834" y="1157288"/>
            <a:ext cx="4623503" cy="1857376"/>
          </a:xfrm>
          <a:prstGeom prst="wedgeRoundRectCallout">
            <a:avLst>
              <a:gd name="adj1" fmla="val -80527"/>
              <a:gd name="adj2" fmla="val 4369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fr-FR" sz="2000" dirty="0">
                <a:solidFill>
                  <a:schemeClr val="tx1"/>
                </a:solidFill>
              </a:rPr>
              <a:t>Mandats de création et coordination de programmes</a:t>
            </a:r>
          </a:p>
          <a:p>
            <a:pPr marL="285750" indent="-285750" algn="ctr">
              <a:buFontTx/>
              <a:buChar char="-"/>
            </a:pPr>
            <a:r>
              <a:rPr lang="fr-FR" sz="2000" dirty="0">
                <a:solidFill>
                  <a:schemeClr val="tx1"/>
                </a:solidFill>
              </a:rPr>
              <a:t>Subventions, frais de fonctionnement (direction, administration, 12 enseignants)</a:t>
            </a:r>
          </a:p>
        </p:txBody>
      </p:sp>
      <p:sp>
        <p:nvSpPr>
          <p:cNvPr id="6" name="Bulle rectangulaire à coins arrondis 5">
            <a:extLst>
              <a:ext uri="{FF2B5EF4-FFF2-40B4-BE49-F238E27FC236}">
                <a16:creationId xmlns:a16="http://schemas.microsoft.com/office/drawing/2014/main" id="{C475D3FE-6D71-A343-B7ED-E9CD022D5D09}"/>
              </a:ext>
            </a:extLst>
          </p:cNvPr>
          <p:cNvSpPr/>
          <p:nvPr/>
        </p:nvSpPr>
        <p:spPr>
          <a:xfrm>
            <a:off x="5563659" y="5322096"/>
            <a:ext cx="5609166" cy="1535904"/>
          </a:xfrm>
          <a:prstGeom prst="wedgeRoundRectCallout">
            <a:avLst>
              <a:gd name="adj1" fmla="val -61282"/>
              <a:gd name="adj2" fmla="val -2481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Rémunération de 12 enseignants</a:t>
            </a:r>
          </a:p>
          <a:p>
            <a:pPr algn="ctr"/>
            <a:r>
              <a:rPr lang="fr-FR" sz="2000" dirty="0">
                <a:solidFill>
                  <a:schemeClr val="tx1"/>
                </a:solidFill>
              </a:rPr>
              <a:t>Écoles inscrivent les élèves au consortium</a:t>
            </a:r>
          </a:p>
          <a:p>
            <a:pPr algn="ctr"/>
            <a:r>
              <a:rPr lang="fr-FR" sz="2000" dirty="0">
                <a:solidFill>
                  <a:schemeClr val="tx1"/>
                </a:solidFill>
              </a:rPr>
              <a:t>Écoles mettent les cours à l’emploi du temps et fournissent salle et encadrement</a:t>
            </a:r>
          </a:p>
        </p:txBody>
      </p:sp>
      <p:sp>
        <p:nvSpPr>
          <p:cNvPr id="7" name="Bulle rectangulaire à coins arrondis 6">
            <a:extLst>
              <a:ext uri="{FF2B5EF4-FFF2-40B4-BE49-F238E27FC236}">
                <a16:creationId xmlns:a16="http://schemas.microsoft.com/office/drawing/2014/main" id="{E1D1BAC0-ABDA-2540-A23E-D30A1CAF938B}"/>
              </a:ext>
            </a:extLst>
          </p:cNvPr>
          <p:cNvSpPr/>
          <p:nvPr/>
        </p:nvSpPr>
        <p:spPr>
          <a:xfrm>
            <a:off x="6077835" y="3121821"/>
            <a:ext cx="6114165" cy="2093118"/>
          </a:xfrm>
          <a:prstGeom prst="wedgeRoundRectCallout">
            <a:avLst>
              <a:gd name="adj1" fmla="val -58447"/>
              <a:gd name="adj2" fmla="val 179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Ressemble à une école</a:t>
            </a:r>
          </a:p>
          <a:p>
            <a:pPr algn="ctr"/>
            <a:r>
              <a:rPr lang="fr-FR" sz="2000" dirty="0">
                <a:solidFill>
                  <a:schemeClr val="tx1"/>
                </a:solidFill>
              </a:rPr>
              <a:t>- 36 personnes à temps plein</a:t>
            </a:r>
          </a:p>
          <a:p>
            <a:pPr algn="ctr"/>
            <a:r>
              <a:rPr lang="fr-FR" sz="2000" dirty="0">
                <a:solidFill>
                  <a:schemeClr val="tx1"/>
                </a:solidFill>
              </a:rPr>
              <a:t>-Direction: établir les besoins; recruter enseignants, les former, leur assigner des cours. </a:t>
            </a:r>
          </a:p>
          <a:p>
            <a:pPr algn="ctr"/>
            <a:r>
              <a:rPr lang="fr-FR" sz="2000" dirty="0">
                <a:solidFill>
                  <a:schemeClr val="tx1"/>
                </a:solidFill>
              </a:rPr>
              <a:t>-Equipe de la réussite, conseiller en orientation</a:t>
            </a:r>
          </a:p>
          <a:p>
            <a:pPr algn="ctr"/>
            <a:r>
              <a:rPr lang="fr-FR" sz="2000" dirty="0">
                <a:solidFill>
                  <a:schemeClr val="tx1"/>
                </a:solidFill>
              </a:rPr>
              <a:t>- Enseignant: entre 50 et 80 élèves par semestre</a:t>
            </a:r>
          </a:p>
          <a:p>
            <a:pPr algn="ctr"/>
            <a:endParaRPr lang="fr-FR" sz="2000" dirty="0">
              <a:solidFill>
                <a:schemeClr val="tx1"/>
              </a:solidFill>
            </a:endParaRPr>
          </a:p>
        </p:txBody>
      </p:sp>
    </p:spTree>
    <p:extLst>
      <p:ext uri="{BB962C8B-B14F-4D97-AF65-F5344CB8AC3E}">
        <p14:creationId xmlns:p14="http://schemas.microsoft.com/office/powerpoint/2010/main" val="96695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3091CE-4A8A-6F41-B159-CAB424AA2829}"/>
              </a:ext>
            </a:extLst>
          </p:cNvPr>
          <p:cNvSpPr>
            <a:spLocks noGrp="1"/>
          </p:cNvSpPr>
          <p:nvPr>
            <p:ph type="title"/>
          </p:nvPr>
        </p:nvSpPr>
        <p:spPr>
          <a:xfrm>
            <a:off x="677333" y="333828"/>
            <a:ext cx="8596668" cy="1320800"/>
          </a:xfrm>
        </p:spPr>
        <p:txBody>
          <a:bodyPr>
            <a:normAutofit/>
          </a:bodyPr>
          <a:lstStyle/>
          <a:p>
            <a:r>
              <a:rPr lang="fr-FR" dirty="0" smtClean="0"/>
              <a:t>Formation </a:t>
            </a:r>
            <a:r>
              <a:rPr lang="fr-FR" dirty="0"/>
              <a:t>et accompagnement</a:t>
            </a:r>
            <a:br>
              <a:rPr lang="fr-FR" dirty="0"/>
            </a:br>
            <a:r>
              <a:rPr lang="fr-FR" sz="3200" dirty="0" smtClean="0"/>
              <a:t>Côté </a:t>
            </a:r>
            <a:r>
              <a:rPr lang="fr-FR" sz="3200" dirty="0"/>
              <a:t>anglophone</a:t>
            </a:r>
          </a:p>
        </p:txBody>
      </p:sp>
      <p:sp>
        <p:nvSpPr>
          <p:cNvPr id="3" name="Espace réservé du contenu 2">
            <a:extLst>
              <a:ext uri="{FF2B5EF4-FFF2-40B4-BE49-F238E27FC236}">
                <a16:creationId xmlns:a16="http://schemas.microsoft.com/office/drawing/2014/main" id="{A0B41B07-6C33-324F-B68C-A379F08046DA}"/>
              </a:ext>
            </a:extLst>
          </p:cNvPr>
          <p:cNvSpPr>
            <a:spLocks noGrp="1"/>
          </p:cNvSpPr>
          <p:nvPr>
            <p:ph idx="1"/>
          </p:nvPr>
        </p:nvSpPr>
        <p:spPr>
          <a:xfrm>
            <a:off x="290287" y="1654629"/>
            <a:ext cx="10392228" cy="5007428"/>
          </a:xfrm>
        </p:spPr>
        <p:txBody>
          <a:bodyPr>
            <a:normAutofit fontScale="92500" lnSpcReduction="10000"/>
          </a:bodyPr>
          <a:lstStyle/>
          <a:p>
            <a:pPr>
              <a:buFont typeface="Wingdings" pitchFamily="2" charset="2"/>
              <a:buChar char="v"/>
            </a:pPr>
            <a:r>
              <a:rPr lang="fr-FR" sz="2400" dirty="0"/>
              <a:t>Dans chaque CS, 1 ou 2 acteurs clé accompagnent directions et enseignants en classe et à distance:</a:t>
            </a:r>
          </a:p>
          <a:p>
            <a:r>
              <a:rPr lang="fr-FR" sz="2400" dirty="0" err="1"/>
              <a:t>Technology</a:t>
            </a:r>
            <a:r>
              <a:rPr lang="fr-FR" sz="2400" dirty="0"/>
              <a:t> </a:t>
            </a:r>
            <a:r>
              <a:rPr lang="fr-FR" sz="2400" dirty="0" err="1"/>
              <a:t>Enabled</a:t>
            </a:r>
            <a:r>
              <a:rPr lang="fr-FR" sz="2400" dirty="0"/>
              <a:t> Learning and </a:t>
            </a:r>
            <a:r>
              <a:rPr lang="fr-FR" sz="2400" dirty="0" err="1"/>
              <a:t>Teaching</a:t>
            </a:r>
            <a:r>
              <a:rPr lang="fr-FR" sz="2400" dirty="0"/>
              <a:t> Contact (</a:t>
            </a:r>
            <a:r>
              <a:rPr lang="fr-FR" sz="2400" b="1" dirty="0">
                <a:solidFill>
                  <a:srgbClr val="00B050"/>
                </a:solidFill>
              </a:rPr>
              <a:t>TELT-c</a:t>
            </a:r>
            <a:r>
              <a:rPr lang="fr-FR" sz="2400" dirty="0"/>
              <a:t>): accompagnement pour le déploiement de la pédagogie redéfinie par les technologies en classe comme à distance. Enseignant embauché par le CS, rémunéré par le ministère, formé par TELO.</a:t>
            </a:r>
          </a:p>
          <a:p>
            <a:r>
              <a:rPr lang="fr-FR" sz="2400" dirty="0"/>
              <a:t>District e-Learning Contact (</a:t>
            </a:r>
            <a:r>
              <a:rPr lang="fr-FR" sz="2400" b="1" dirty="0" err="1">
                <a:solidFill>
                  <a:srgbClr val="00B050"/>
                </a:solidFill>
              </a:rPr>
              <a:t>DeLC</a:t>
            </a:r>
            <a:r>
              <a:rPr lang="fr-FR" sz="2400" dirty="0"/>
              <a:t>): rôle technique, EAV. Personne des services informatiques ou enseignant recruté et rémunéré par le CS, formé par TELO.</a:t>
            </a:r>
          </a:p>
          <a:p>
            <a:r>
              <a:rPr lang="fr-FR" sz="2400" dirty="0"/>
              <a:t>TELT-c et DELC participent à des webinaires et sont parfois réunis en présence et à des colloques + communauté en ligne </a:t>
            </a:r>
          </a:p>
          <a:p>
            <a:r>
              <a:rPr lang="fr-FR" sz="2400" dirty="0"/>
              <a:t>Enseignant en ligne : relais local du TELT dans son établissement, communautés pour les enseignants en ligne</a:t>
            </a:r>
          </a:p>
        </p:txBody>
      </p:sp>
    </p:spTree>
    <p:extLst>
      <p:ext uri="{BB962C8B-B14F-4D97-AF65-F5344CB8AC3E}">
        <p14:creationId xmlns:p14="http://schemas.microsoft.com/office/powerpoint/2010/main" val="834896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26018A-51CD-5847-9779-6D908C4F0FC8}"/>
              </a:ext>
            </a:extLst>
          </p:cNvPr>
          <p:cNvSpPr>
            <a:spLocks noGrp="1"/>
          </p:cNvSpPr>
          <p:nvPr>
            <p:ph type="title"/>
          </p:nvPr>
        </p:nvSpPr>
        <p:spPr>
          <a:xfrm>
            <a:off x="650440" y="112059"/>
            <a:ext cx="8596668" cy="923365"/>
          </a:xfrm>
        </p:spPr>
        <p:txBody>
          <a:bodyPr>
            <a:normAutofit/>
          </a:bodyPr>
          <a:lstStyle/>
          <a:p>
            <a:r>
              <a:rPr lang="fr-FR" sz="3200" dirty="0" smtClean="0"/>
              <a:t>Côté </a:t>
            </a:r>
            <a:r>
              <a:rPr lang="fr-FR" sz="3200" dirty="0"/>
              <a:t>francophone</a:t>
            </a:r>
          </a:p>
        </p:txBody>
      </p:sp>
      <p:sp>
        <p:nvSpPr>
          <p:cNvPr id="3" name="Espace réservé du contenu 2">
            <a:extLst>
              <a:ext uri="{FF2B5EF4-FFF2-40B4-BE49-F238E27FC236}">
                <a16:creationId xmlns:a16="http://schemas.microsoft.com/office/drawing/2014/main" id="{9E13016D-DDCB-894D-BA1B-6AEC5A71C18D}"/>
              </a:ext>
            </a:extLst>
          </p:cNvPr>
          <p:cNvSpPr>
            <a:spLocks noGrp="1"/>
          </p:cNvSpPr>
          <p:nvPr>
            <p:ph idx="1"/>
          </p:nvPr>
        </p:nvSpPr>
        <p:spPr>
          <a:xfrm>
            <a:off x="255493" y="856344"/>
            <a:ext cx="10441536" cy="6001656"/>
          </a:xfrm>
        </p:spPr>
        <p:txBody>
          <a:bodyPr>
            <a:normAutofit/>
          </a:bodyPr>
          <a:lstStyle/>
          <a:p>
            <a:r>
              <a:rPr lang="fr-FR" sz="2400" dirty="0"/>
              <a:t>Enseignants en ligne formés 2 ½ journées aux environnements et outils puis par rencontres virtuelles toutes les 2 semaines +communauté.</a:t>
            </a:r>
          </a:p>
          <a:p>
            <a:pPr marL="0" indent="0">
              <a:buNone/>
            </a:pPr>
            <a:endParaRPr lang="fr-FR" sz="2400" dirty="0"/>
          </a:p>
          <a:p>
            <a:pPr marL="0" indent="0">
              <a:buNone/>
            </a:pPr>
            <a:r>
              <a:rPr lang="fr-FR" sz="2400" dirty="0"/>
              <a:t>Dans les écoles:</a:t>
            </a:r>
          </a:p>
          <a:p>
            <a:r>
              <a:rPr lang="fr-FR" sz="2400" dirty="0"/>
              <a:t>Conseillers pédagogiques et Personnes Responsables de l’EAV (</a:t>
            </a:r>
            <a:r>
              <a:rPr lang="fr-FR" sz="2400" b="1" dirty="0">
                <a:solidFill>
                  <a:srgbClr val="00B050"/>
                </a:solidFill>
              </a:rPr>
              <a:t>PREAV</a:t>
            </a:r>
            <a:r>
              <a:rPr lang="fr-FR" sz="2400" dirty="0"/>
              <a:t>): 1 par CS, fait le lien entre ministère + CFORP et écoles de son CS. 1 communauté virtuelle pour les 12 PREAV nourrie par les ressources du CFORP ou de </a:t>
            </a:r>
            <a:r>
              <a:rPr lang="fr-FR" sz="2400" dirty="0" err="1"/>
              <a:t>Brightspace</a:t>
            </a:r>
            <a:r>
              <a:rPr lang="fr-FR" sz="2400" dirty="0"/>
              <a:t>. PREAV soutenus par l’équipe </a:t>
            </a:r>
            <a:r>
              <a:rPr lang="fr-FR" sz="2400" dirty="0" err="1"/>
              <a:t>TacTIC</a:t>
            </a:r>
            <a:r>
              <a:rPr lang="fr-FR" sz="2400" dirty="0"/>
              <a:t>. Rôle d’intégration TIC généralisé à tous les CP.</a:t>
            </a:r>
          </a:p>
          <a:p>
            <a:r>
              <a:rPr lang="fr-FR" sz="2400" dirty="0"/>
              <a:t>Equipe </a:t>
            </a:r>
            <a:r>
              <a:rPr lang="fr-FR" sz="2400" b="1" dirty="0" err="1">
                <a:solidFill>
                  <a:srgbClr val="00B050"/>
                </a:solidFill>
              </a:rPr>
              <a:t>TacTIC</a:t>
            </a:r>
            <a:r>
              <a:rPr lang="fr-FR" sz="2400" dirty="0"/>
              <a:t>: 24 personnes du service de formation professionnelle du CFORP, financée par le ministère, 3 groupes régionaux, </a:t>
            </a:r>
            <a:r>
              <a:rPr lang="fr-FR" sz="2400" b="1" dirty="0">
                <a:solidFill>
                  <a:srgbClr val="00B050"/>
                </a:solidFill>
              </a:rPr>
              <a:t>leaders</a:t>
            </a:r>
            <a:r>
              <a:rPr lang="fr-FR" sz="2400" dirty="0"/>
              <a:t> et </a:t>
            </a:r>
            <a:r>
              <a:rPr lang="fr-FR" sz="2400" b="1" dirty="0">
                <a:solidFill>
                  <a:srgbClr val="00B050"/>
                </a:solidFill>
              </a:rPr>
              <a:t>conseillers pédagogiques </a:t>
            </a:r>
            <a:r>
              <a:rPr lang="fr-FR" sz="2400" dirty="0"/>
              <a:t>participent à des formations et colloques, activité sur les RSN.</a:t>
            </a:r>
          </a:p>
        </p:txBody>
      </p:sp>
    </p:spTree>
    <p:extLst>
      <p:ext uri="{BB962C8B-B14F-4D97-AF65-F5344CB8AC3E}">
        <p14:creationId xmlns:p14="http://schemas.microsoft.com/office/powerpoint/2010/main" val="2986146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635FFB-F1CD-054C-BF0A-03167E3412CB}"/>
              </a:ext>
            </a:extLst>
          </p:cNvPr>
          <p:cNvSpPr>
            <a:spLocks noGrp="1"/>
          </p:cNvSpPr>
          <p:nvPr>
            <p:ph type="title"/>
          </p:nvPr>
        </p:nvSpPr>
        <p:spPr>
          <a:xfrm>
            <a:off x="1141412" y="618518"/>
            <a:ext cx="10517187" cy="1478570"/>
          </a:xfrm>
        </p:spPr>
        <p:txBody>
          <a:bodyPr/>
          <a:lstStyle/>
          <a:p>
            <a:r>
              <a:rPr lang="fr-FR" dirty="0"/>
              <a:t>des technologies sources d’espoir…</a:t>
            </a:r>
          </a:p>
        </p:txBody>
      </p:sp>
      <p:pic>
        <p:nvPicPr>
          <p:cNvPr id="5" name="Image 4">
            <a:extLst>
              <a:ext uri="{FF2B5EF4-FFF2-40B4-BE49-F238E27FC236}">
                <a16:creationId xmlns:a16="http://schemas.microsoft.com/office/drawing/2014/main" id="{96F4BF0F-F7C1-394B-898B-8D6D7CCCF48A}"/>
              </a:ext>
            </a:extLst>
          </p:cNvPr>
          <p:cNvPicPr>
            <a:picLocks noChangeAspect="1"/>
          </p:cNvPicPr>
          <p:nvPr/>
        </p:nvPicPr>
        <p:blipFill>
          <a:blip r:embed="rId2"/>
          <a:stretch>
            <a:fillRect/>
          </a:stretch>
        </p:blipFill>
        <p:spPr>
          <a:xfrm>
            <a:off x="1384300" y="2255236"/>
            <a:ext cx="4125049" cy="3069037"/>
          </a:xfrm>
          <a:prstGeom prst="rect">
            <a:avLst/>
          </a:prstGeom>
        </p:spPr>
      </p:pic>
      <p:pic>
        <p:nvPicPr>
          <p:cNvPr id="6" name="Image 5">
            <a:extLst>
              <a:ext uri="{FF2B5EF4-FFF2-40B4-BE49-F238E27FC236}">
                <a16:creationId xmlns:a16="http://schemas.microsoft.com/office/drawing/2014/main" id="{FAE55C1C-B9E5-2E42-8229-4848130023E9}"/>
              </a:ext>
            </a:extLst>
          </p:cNvPr>
          <p:cNvPicPr>
            <a:picLocks noChangeAspect="1"/>
          </p:cNvPicPr>
          <p:nvPr/>
        </p:nvPicPr>
        <p:blipFill>
          <a:blip r:embed="rId3"/>
          <a:stretch>
            <a:fillRect/>
          </a:stretch>
        </p:blipFill>
        <p:spPr>
          <a:xfrm>
            <a:off x="6551612" y="2365815"/>
            <a:ext cx="4256088" cy="3047358"/>
          </a:xfrm>
          <a:prstGeom prst="rect">
            <a:avLst/>
          </a:prstGeom>
        </p:spPr>
      </p:pic>
      <p:sp>
        <p:nvSpPr>
          <p:cNvPr id="8" name="Espace réservé du contenu 7">
            <a:extLst>
              <a:ext uri="{FF2B5EF4-FFF2-40B4-BE49-F238E27FC236}">
                <a16:creationId xmlns:a16="http://schemas.microsoft.com/office/drawing/2014/main" id="{9F9457AB-A929-8943-9FB0-D6310FA2EC67}"/>
              </a:ext>
            </a:extLst>
          </p:cNvPr>
          <p:cNvSpPr>
            <a:spLocks noGrp="1"/>
          </p:cNvSpPr>
          <p:nvPr>
            <p:ph idx="1"/>
          </p:nvPr>
        </p:nvSpPr>
        <p:spPr>
          <a:xfrm flipV="1">
            <a:off x="4851400" y="5791200"/>
            <a:ext cx="6196011" cy="241299"/>
          </a:xfrm>
        </p:spPr>
        <p:txBody>
          <a:bodyPr>
            <a:normAutofit fontScale="32500" lnSpcReduction="20000"/>
          </a:bodyPr>
          <a:lstStyle/>
          <a:p>
            <a:endParaRPr lang="fr-FR" dirty="0"/>
          </a:p>
        </p:txBody>
      </p:sp>
    </p:spTree>
    <p:extLst>
      <p:ext uri="{BB962C8B-B14F-4D97-AF65-F5344CB8AC3E}">
        <p14:creationId xmlns:p14="http://schemas.microsoft.com/office/powerpoint/2010/main" val="2293851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4318" y="219182"/>
            <a:ext cx="10027482" cy="1320800"/>
          </a:xfrm>
        </p:spPr>
        <p:txBody>
          <a:bodyPr>
            <a:normAutofit/>
          </a:bodyPr>
          <a:lstStyle/>
          <a:p>
            <a:r>
              <a:rPr lang="fr-FR" dirty="0"/>
              <a:t>   Des Pratiques pédagogiques peu évolutives</a:t>
            </a:r>
          </a:p>
        </p:txBody>
      </p:sp>
      <p:pic>
        <p:nvPicPr>
          <p:cNvPr id="4" name="Image 3">
            <a:extLst>
              <a:ext uri="{FF2B5EF4-FFF2-40B4-BE49-F238E27FC236}">
                <a16:creationId xmlns:a16="http://schemas.microsoft.com/office/drawing/2014/main" id="{B9FECF28-5082-A345-8317-EF298459A111}"/>
              </a:ext>
            </a:extLst>
          </p:cNvPr>
          <p:cNvPicPr>
            <a:picLocks noChangeAspect="1"/>
          </p:cNvPicPr>
          <p:nvPr/>
        </p:nvPicPr>
        <p:blipFill>
          <a:blip r:embed="rId3"/>
          <a:stretch>
            <a:fillRect/>
          </a:stretch>
        </p:blipFill>
        <p:spPr>
          <a:xfrm>
            <a:off x="208719" y="1314703"/>
            <a:ext cx="3738510" cy="2669529"/>
          </a:xfrm>
          <a:prstGeom prst="rect">
            <a:avLst/>
          </a:prstGeom>
        </p:spPr>
      </p:pic>
      <p:pic>
        <p:nvPicPr>
          <p:cNvPr id="5" name="Image 4">
            <a:extLst>
              <a:ext uri="{FF2B5EF4-FFF2-40B4-BE49-F238E27FC236}">
                <a16:creationId xmlns:a16="http://schemas.microsoft.com/office/drawing/2014/main" id="{BC630532-C932-DC47-A446-957ED65C4672}"/>
              </a:ext>
            </a:extLst>
          </p:cNvPr>
          <p:cNvPicPr>
            <a:picLocks noChangeAspect="1"/>
          </p:cNvPicPr>
          <p:nvPr/>
        </p:nvPicPr>
        <p:blipFill>
          <a:blip r:embed="rId4"/>
          <a:stretch>
            <a:fillRect/>
          </a:stretch>
        </p:blipFill>
        <p:spPr>
          <a:xfrm>
            <a:off x="4087831" y="2316444"/>
            <a:ext cx="3931180" cy="2948385"/>
          </a:xfrm>
          <a:prstGeom prst="rect">
            <a:avLst/>
          </a:prstGeom>
        </p:spPr>
      </p:pic>
      <p:pic>
        <p:nvPicPr>
          <p:cNvPr id="6" name="Picture 2" descr="ellulaire Éducation Salle De Classe Cellu">
            <a:extLst>
              <a:ext uri="{FF2B5EF4-FFF2-40B4-BE49-F238E27FC236}">
                <a16:creationId xmlns:a16="http://schemas.microsoft.com/office/drawing/2014/main" id="{FA6626BF-4768-FF46-8A39-9082320B5C4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159613" y="3984232"/>
            <a:ext cx="3857603" cy="2561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427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2A915D-921B-A14D-A0AB-670BCD4D851C}"/>
              </a:ext>
            </a:extLst>
          </p:cNvPr>
          <p:cNvSpPr>
            <a:spLocks noGrp="1"/>
          </p:cNvSpPr>
          <p:nvPr>
            <p:ph type="title"/>
          </p:nvPr>
        </p:nvSpPr>
        <p:spPr/>
        <p:txBody>
          <a:bodyPr/>
          <a:lstStyle/>
          <a:p>
            <a:r>
              <a:rPr lang="fr-FR" dirty="0"/>
              <a:t>Diffusion d’internet =&gt; FAD</a:t>
            </a:r>
          </a:p>
        </p:txBody>
      </p:sp>
      <p:sp>
        <p:nvSpPr>
          <p:cNvPr id="3" name="Espace réservé du contenu 2">
            <a:extLst>
              <a:ext uri="{FF2B5EF4-FFF2-40B4-BE49-F238E27FC236}">
                <a16:creationId xmlns:a16="http://schemas.microsoft.com/office/drawing/2014/main" id="{02362A51-7FA2-8A42-88E4-1A2ACA2B89ED}"/>
              </a:ext>
            </a:extLst>
          </p:cNvPr>
          <p:cNvSpPr>
            <a:spLocks noGrp="1"/>
          </p:cNvSpPr>
          <p:nvPr>
            <p:ph idx="1"/>
          </p:nvPr>
        </p:nvSpPr>
        <p:spPr/>
        <p:txBody>
          <a:bodyPr>
            <a:normAutofit fontScale="92500" lnSpcReduction="20000"/>
          </a:bodyPr>
          <a:lstStyle/>
          <a:p>
            <a:pPr marL="0" indent="0">
              <a:buNone/>
            </a:pPr>
            <a:endParaRPr lang="fr-FR" dirty="0"/>
          </a:p>
          <a:p>
            <a:pPr marL="0" indent="0">
              <a:buNone/>
            </a:pPr>
            <a:r>
              <a:rPr lang="fr-CA" sz="3600" b="1" i="1" dirty="0"/>
              <a:t>Dans quelle mesure la formation en ligne serait-elle propice à faire évoluer les pratiques pédagogiques ? </a:t>
            </a:r>
          </a:p>
          <a:p>
            <a:pPr marL="0" indent="0">
              <a:buNone/>
            </a:pPr>
            <a:endParaRPr lang="fr-CA" sz="3600" i="1" dirty="0"/>
          </a:p>
          <a:p>
            <a:pPr marL="0" indent="0">
              <a:buNone/>
            </a:pPr>
            <a:r>
              <a:rPr lang="fr-FR" sz="3000" dirty="0"/>
              <a:t>CNED, OU, </a:t>
            </a:r>
            <a:r>
              <a:rPr lang="fr-FR" sz="3000" dirty="0" err="1"/>
              <a:t>Téluq</a:t>
            </a:r>
            <a:r>
              <a:rPr lang="fr-FR" sz="3000" dirty="0"/>
              <a:t>.... la plupart des établissement d’enseignement &gt;</a:t>
            </a:r>
          </a:p>
          <a:p>
            <a:pPr marL="0" indent="0">
              <a:buNone/>
            </a:pPr>
            <a:r>
              <a:rPr lang="fr-FR" sz="3000" dirty="0"/>
              <a:t>Quid à d’autres niveaux ? </a:t>
            </a:r>
          </a:p>
          <a:p>
            <a:pPr marL="0" indent="0">
              <a:buNone/>
            </a:pPr>
            <a:endParaRPr lang="fr-CA" sz="3600" i="1" dirty="0"/>
          </a:p>
          <a:p>
            <a:pPr marL="0" indent="0">
              <a:buNone/>
            </a:pPr>
            <a:endParaRPr lang="fr-FR" dirty="0"/>
          </a:p>
        </p:txBody>
      </p:sp>
    </p:spTree>
    <p:extLst>
      <p:ext uri="{BB962C8B-B14F-4D97-AF65-F5344CB8AC3E}">
        <p14:creationId xmlns:p14="http://schemas.microsoft.com/office/powerpoint/2010/main" val="833704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C06E7F-D4C1-9849-9D13-6D95BD42188E}"/>
              </a:ext>
            </a:extLst>
          </p:cNvPr>
          <p:cNvSpPr>
            <a:spLocks noGrp="1"/>
          </p:cNvSpPr>
          <p:nvPr>
            <p:ph type="title"/>
          </p:nvPr>
        </p:nvSpPr>
        <p:spPr/>
        <p:txBody>
          <a:bodyPr/>
          <a:lstStyle/>
          <a:p>
            <a:r>
              <a:rPr lang="fr-FR" b="1" dirty="0" smtClean="0">
                <a:solidFill>
                  <a:schemeClr val="accent2"/>
                </a:solidFill>
              </a:rPr>
              <a:t>2. Cadre </a:t>
            </a:r>
            <a:r>
              <a:rPr lang="fr-FR" b="1" dirty="0">
                <a:solidFill>
                  <a:schemeClr val="accent2"/>
                </a:solidFill>
              </a:rPr>
              <a:t>de Références</a:t>
            </a:r>
          </a:p>
        </p:txBody>
      </p:sp>
      <p:sp>
        <p:nvSpPr>
          <p:cNvPr id="3" name="Espace réservé du contenu 2">
            <a:extLst>
              <a:ext uri="{FF2B5EF4-FFF2-40B4-BE49-F238E27FC236}">
                <a16:creationId xmlns:a16="http://schemas.microsoft.com/office/drawing/2014/main" id="{D11F270A-8E16-3144-B632-0DCC0BD7DD8C}"/>
              </a:ext>
            </a:extLst>
          </p:cNvPr>
          <p:cNvSpPr>
            <a:spLocks noGrp="1"/>
          </p:cNvSpPr>
          <p:nvPr>
            <p:ph idx="1"/>
          </p:nvPr>
        </p:nvSpPr>
        <p:spPr>
          <a:xfrm>
            <a:off x="760396" y="2249487"/>
            <a:ext cx="10549288" cy="3541714"/>
          </a:xfrm>
        </p:spPr>
        <p:txBody>
          <a:bodyPr>
            <a:normAutofit/>
          </a:bodyPr>
          <a:lstStyle/>
          <a:p>
            <a:pPr>
              <a:buFont typeface="Wingdings" pitchFamily="2" charset="2"/>
              <a:buChar char="Ø"/>
            </a:pPr>
            <a:r>
              <a:rPr lang="fr-FR" sz="2800" dirty="0"/>
              <a:t> </a:t>
            </a:r>
            <a:r>
              <a:rPr lang="fr-FR" sz="3200" i="1" dirty="0"/>
              <a:t>Usages des TIC: intégration dans l’éducation</a:t>
            </a:r>
          </a:p>
          <a:p>
            <a:pPr>
              <a:buFont typeface="Wingdings" pitchFamily="2" charset="2"/>
              <a:buChar char="Ø"/>
            </a:pPr>
            <a:r>
              <a:rPr lang="fr-FR" sz="3200" i="1" dirty="0"/>
              <a:t> Evolution des pratiques pédagogiques dans le cadre de la FAD</a:t>
            </a:r>
          </a:p>
        </p:txBody>
      </p:sp>
    </p:spTree>
    <p:extLst>
      <p:ext uri="{BB962C8B-B14F-4D97-AF65-F5344CB8AC3E}">
        <p14:creationId xmlns:p14="http://schemas.microsoft.com/office/powerpoint/2010/main" val="470124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BE4E52-31E3-6849-A7E8-B9F60ADDD0BC}"/>
              </a:ext>
            </a:extLst>
          </p:cNvPr>
          <p:cNvSpPr>
            <a:spLocks noGrp="1"/>
          </p:cNvSpPr>
          <p:nvPr>
            <p:ph type="title"/>
          </p:nvPr>
        </p:nvSpPr>
        <p:spPr>
          <a:xfrm>
            <a:off x="838200" y="365126"/>
            <a:ext cx="10515600" cy="1049338"/>
          </a:xfrm>
        </p:spPr>
        <p:txBody>
          <a:bodyPr>
            <a:normAutofit/>
          </a:bodyPr>
          <a:lstStyle/>
          <a:p>
            <a:r>
              <a:rPr lang="fr-FR" dirty="0" smtClean="0"/>
              <a:t>Usages des tic</a:t>
            </a:r>
            <a:endParaRPr lang="fr-FR" dirty="0"/>
          </a:p>
        </p:txBody>
      </p:sp>
      <p:sp>
        <p:nvSpPr>
          <p:cNvPr id="3" name="Espace réservé du contenu 2">
            <a:extLst>
              <a:ext uri="{FF2B5EF4-FFF2-40B4-BE49-F238E27FC236}">
                <a16:creationId xmlns:a16="http://schemas.microsoft.com/office/drawing/2014/main" id="{B691DA1F-8600-9C4B-834F-F9C2BBC460AC}"/>
              </a:ext>
            </a:extLst>
          </p:cNvPr>
          <p:cNvSpPr>
            <a:spLocks noGrp="1"/>
          </p:cNvSpPr>
          <p:nvPr>
            <p:ph idx="1"/>
          </p:nvPr>
        </p:nvSpPr>
        <p:spPr>
          <a:xfrm>
            <a:off x="750770" y="1414464"/>
            <a:ext cx="7825339" cy="5443535"/>
          </a:xfrm>
        </p:spPr>
        <p:txBody>
          <a:bodyPr>
            <a:normAutofit/>
          </a:bodyPr>
          <a:lstStyle/>
          <a:p>
            <a:r>
              <a:rPr lang="fr-FR" sz="2800" dirty="0" smtClean="0"/>
              <a:t>Conceptions </a:t>
            </a:r>
            <a:r>
              <a:rPr lang="fr-FR" sz="2800" dirty="0"/>
              <a:t>sociologiques évolutives </a:t>
            </a:r>
            <a:r>
              <a:rPr lang="fr-FR" sz="2800" dirty="0" smtClean="0"/>
              <a:t>1960…</a:t>
            </a:r>
            <a:endParaRPr lang="fr-FR" sz="2800" dirty="0"/>
          </a:p>
          <a:p>
            <a:pPr>
              <a:buFont typeface="Wingdings" pitchFamily="2" charset="2"/>
              <a:buChar char="Ø"/>
            </a:pPr>
            <a:r>
              <a:rPr lang="fr-FR" sz="2800" dirty="0"/>
              <a:t> </a:t>
            </a:r>
            <a:r>
              <a:rPr lang="fr-FR" sz="2800" b="1" dirty="0">
                <a:solidFill>
                  <a:schemeClr val="tx2">
                    <a:lumMod val="75000"/>
                  </a:schemeClr>
                </a:solidFill>
              </a:rPr>
              <a:t>Consommation</a:t>
            </a:r>
            <a:r>
              <a:rPr lang="fr-FR" sz="2800" dirty="0"/>
              <a:t> (adoption I°, diffusion)</a:t>
            </a:r>
          </a:p>
          <a:p>
            <a:pPr>
              <a:buFont typeface="Wingdings" pitchFamily="2" charset="2"/>
              <a:buChar char="Ø"/>
            </a:pPr>
            <a:r>
              <a:rPr lang="fr-FR" sz="2800" dirty="0"/>
              <a:t> </a:t>
            </a:r>
            <a:r>
              <a:rPr lang="fr-FR" sz="2800" b="1" dirty="0">
                <a:solidFill>
                  <a:schemeClr val="tx2">
                    <a:lumMod val="75000"/>
                  </a:schemeClr>
                </a:solidFill>
              </a:rPr>
              <a:t>Utilisation</a:t>
            </a:r>
            <a:r>
              <a:rPr lang="fr-FR" sz="2800" dirty="0"/>
              <a:t> (mode d’emploi)</a:t>
            </a:r>
          </a:p>
          <a:p>
            <a:pPr>
              <a:buFont typeface="Wingdings" pitchFamily="2" charset="2"/>
              <a:buChar char="Ø"/>
            </a:pPr>
            <a:r>
              <a:rPr lang="fr-FR" sz="2800" dirty="0"/>
              <a:t> </a:t>
            </a:r>
            <a:r>
              <a:rPr lang="fr-FR" sz="2800" b="1" dirty="0">
                <a:solidFill>
                  <a:schemeClr val="tx2">
                    <a:lumMod val="75000"/>
                  </a:schemeClr>
                </a:solidFill>
              </a:rPr>
              <a:t>Appropriation</a:t>
            </a:r>
            <a:r>
              <a:rPr lang="fr-FR" sz="2800" dirty="0"/>
              <a:t> (maîtrise et création) </a:t>
            </a:r>
          </a:p>
          <a:p>
            <a:pPr marL="0" indent="0">
              <a:buNone/>
            </a:pPr>
            <a:r>
              <a:rPr lang="fr-FR" sz="2800" dirty="0" smtClean="0"/>
              <a:t>Usages </a:t>
            </a:r>
            <a:r>
              <a:rPr lang="fr-FR" sz="2800" dirty="0"/>
              <a:t>prescrits =/= usages effectifs, créatifs </a:t>
            </a:r>
            <a:endParaRPr lang="fr-FR" sz="2800" dirty="0" smtClean="0"/>
          </a:p>
          <a:p>
            <a:pPr marL="0" indent="0">
              <a:buNone/>
            </a:pPr>
            <a:endParaRPr lang="fr-FR" sz="2800" dirty="0" smtClean="0"/>
          </a:p>
          <a:p>
            <a:pPr>
              <a:buFont typeface="Symbol" panose="05050102010706020507" pitchFamily="18" charset="2"/>
              <a:buChar char="Þ"/>
            </a:pPr>
            <a:r>
              <a:rPr lang="fr-CA" sz="2800" dirty="0" smtClean="0"/>
              <a:t> Intégration </a:t>
            </a:r>
            <a:r>
              <a:rPr lang="fr-CA" sz="2800" dirty="0"/>
              <a:t>des </a:t>
            </a:r>
            <a:r>
              <a:rPr lang="fr-CA" sz="2800" dirty="0" smtClean="0"/>
              <a:t>TIC adaptées/renforçant </a:t>
            </a:r>
            <a:r>
              <a:rPr lang="fr-CA" sz="2800" dirty="0"/>
              <a:t>les pratiques pédagogiques existantes =/= </a:t>
            </a:r>
            <a:r>
              <a:rPr lang="fr-CA" sz="2800" dirty="0" err="1"/>
              <a:t>chgt</a:t>
            </a:r>
            <a:endParaRPr lang="fr-CA" sz="2800" dirty="0"/>
          </a:p>
          <a:p>
            <a:pPr>
              <a:buFont typeface="Symbol" panose="05050102010706020507" pitchFamily="18" charset="2"/>
              <a:buChar char="Þ"/>
            </a:pPr>
            <a:endParaRPr lang="fr-FR" dirty="0"/>
          </a:p>
          <a:p>
            <a:pPr marL="0" indent="0">
              <a:buNone/>
            </a:pPr>
            <a:endParaRPr lang="fr-FR" dirty="0"/>
          </a:p>
        </p:txBody>
      </p:sp>
      <p:sp>
        <p:nvSpPr>
          <p:cNvPr id="4" name="ZoneTexte 3">
            <a:extLst>
              <a:ext uri="{FF2B5EF4-FFF2-40B4-BE49-F238E27FC236}">
                <a16:creationId xmlns:a16="http://schemas.microsoft.com/office/drawing/2014/main" id="{4DC98E5C-EDDF-3B43-BF8D-1AC09453A9C7}"/>
              </a:ext>
            </a:extLst>
          </p:cNvPr>
          <p:cNvSpPr txBox="1"/>
          <p:nvPr/>
        </p:nvSpPr>
        <p:spPr>
          <a:xfrm>
            <a:off x="7620334" y="971518"/>
            <a:ext cx="4102100" cy="4031873"/>
          </a:xfrm>
          <a:prstGeom prst="rect">
            <a:avLst/>
          </a:prstGeom>
          <a:noFill/>
        </p:spPr>
        <p:txBody>
          <a:bodyPr wrap="square" rtlCol="0">
            <a:spAutoFit/>
          </a:bodyPr>
          <a:lstStyle/>
          <a:p>
            <a:r>
              <a:rPr lang="fr-FR" sz="2400" dirty="0">
                <a:solidFill>
                  <a:schemeClr val="tx2">
                    <a:lumMod val="75000"/>
                  </a:schemeClr>
                </a:solidFill>
              </a:rPr>
              <a:t>« Les usages sociaux sont définis comme les patterns d’usages individuels ou collectifs (strates, classes) qui s’avèrent relativement stabilisés sur une période historique, à l’échelle d’ensemble sociaux plus larges (communautés, sociétés, civilisations). » </a:t>
            </a:r>
          </a:p>
          <a:p>
            <a:r>
              <a:rPr lang="fr-FR" sz="2000" dirty="0">
                <a:solidFill>
                  <a:schemeClr val="tx2">
                    <a:lumMod val="75000"/>
                  </a:schemeClr>
                </a:solidFill>
              </a:rPr>
              <a:t>(Jauréguiberry &amp; Proulx, 2001/2011, p.25)</a:t>
            </a:r>
          </a:p>
        </p:txBody>
      </p:sp>
    </p:spTree>
    <p:extLst>
      <p:ext uri="{BB962C8B-B14F-4D97-AF65-F5344CB8AC3E}">
        <p14:creationId xmlns:p14="http://schemas.microsoft.com/office/powerpoint/2010/main" val="4121425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73BF25-66C6-424E-AA2F-9EAED56CAC37}"/>
              </a:ext>
            </a:extLst>
          </p:cNvPr>
          <p:cNvSpPr>
            <a:spLocks noGrp="1"/>
          </p:cNvSpPr>
          <p:nvPr>
            <p:ph type="title"/>
          </p:nvPr>
        </p:nvSpPr>
        <p:spPr>
          <a:xfrm>
            <a:off x="838200" y="1"/>
            <a:ext cx="10515600" cy="1314449"/>
          </a:xfrm>
        </p:spPr>
        <p:txBody>
          <a:bodyPr/>
          <a:lstStyle/>
          <a:p>
            <a:r>
              <a:rPr lang="fr-FR" dirty="0"/>
              <a:t>… </a:t>
            </a:r>
            <a:r>
              <a:rPr lang="fr-FR" dirty="0" smtClean="0"/>
              <a:t>Explications des </a:t>
            </a:r>
            <a:r>
              <a:rPr lang="fr-FR" dirty="0"/>
              <a:t>non-usages</a:t>
            </a:r>
          </a:p>
        </p:txBody>
      </p:sp>
      <p:sp>
        <p:nvSpPr>
          <p:cNvPr id="3" name="Espace réservé du contenu 2">
            <a:extLst>
              <a:ext uri="{FF2B5EF4-FFF2-40B4-BE49-F238E27FC236}">
                <a16:creationId xmlns:a16="http://schemas.microsoft.com/office/drawing/2014/main" id="{314A62E2-E358-4947-9E0B-EF74B48C41A4}"/>
              </a:ext>
            </a:extLst>
          </p:cNvPr>
          <p:cNvSpPr>
            <a:spLocks noGrp="1"/>
          </p:cNvSpPr>
          <p:nvPr>
            <p:ph idx="1"/>
          </p:nvPr>
        </p:nvSpPr>
        <p:spPr>
          <a:xfrm>
            <a:off x="838201" y="1116531"/>
            <a:ext cx="5706978" cy="5575641"/>
          </a:xfrm>
        </p:spPr>
        <p:txBody>
          <a:bodyPr>
            <a:normAutofit/>
          </a:bodyPr>
          <a:lstStyle/>
          <a:p>
            <a:pPr>
              <a:buFont typeface="Wingdings" pitchFamily="2" charset="2"/>
              <a:buChar char="Ø"/>
            </a:pPr>
            <a:r>
              <a:rPr lang="fr-FR" dirty="0"/>
              <a:t> </a:t>
            </a:r>
            <a:r>
              <a:rPr lang="fr-FR" sz="2800" b="1" dirty="0">
                <a:solidFill>
                  <a:schemeClr val="accent3">
                    <a:lumMod val="75000"/>
                  </a:schemeClr>
                </a:solidFill>
              </a:rPr>
              <a:t> </a:t>
            </a:r>
            <a:r>
              <a:rPr lang="fr-FR" sz="2800" b="1" dirty="0">
                <a:solidFill>
                  <a:schemeClr val="accent2">
                    <a:lumMod val="75000"/>
                  </a:schemeClr>
                </a:solidFill>
              </a:rPr>
              <a:t>Logiques de </a:t>
            </a:r>
            <a:r>
              <a:rPr lang="fr-FR" sz="2800" b="1" dirty="0" smtClean="0">
                <a:solidFill>
                  <a:schemeClr val="accent2">
                    <a:lumMod val="75000"/>
                  </a:schemeClr>
                </a:solidFill>
              </a:rPr>
              <a:t>non-usage</a:t>
            </a:r>
            <a:endParaRPr lang="fr-FR" sz="2800" dirty="0">
              <a:solidFill>
                <a:schemeClr val="accent2">
                  <a:lumMod val="75000"/>
                </a:schemeClr>
              </a:solidFill>
            </a:endParaRPr>
          </a:p>
          <a:p>
            <a:r>
              <a:rPr lang="fr-FR" sz="2800" b="1" dirty="0">
                <a:solidFill>
                  <a:schemeClr val="tx2">
                    <a:lumMod val="75000"/>
                  </a:schemeClr>
                </a:solidFill>
              </a:rPr>
              <a:t>Pertinence</a:t>
            </a:r>
            <a:r>
              <a:rPr lang="fr-FR" sz="2800" dirty="0"/>
              <a:t> : peu d’intérêt dans le contexte</a:t>
            </a:r>
          </a:p>
          <a:p>
            <a:r>
              <a:rPr lang="fr-FR" sz="2800" b="1" dirty="0">
                <a:solidFill>
                  <a:schemeClr val="tx2">
                    <a:lumMod val="75000"/>
                  </a:schemeClr>
                </a:solidFill>
              </a:rPr>
              <a:t>Réticence</a:t>
            </a:r>
            <a:r>
              <a:rPr lang="fr-FR" sz="2800" b="1" dirty="0">
                <a:solidFill>
                  <a:schemeClr val="bg2">
                    <a:lumMod val="90000"/>
                  </a:schemeClr>
                </a:solidFill>
              </a:rPr>
              <a:t> </a:t>
            </a:r>
            <a:r>
              <a:rPr lang="fr-FR" sz="2800" dirty="0"/>
              <a:t>: risque du changement</a:t>
            </a:r>
          </a:p>
          <a:p>
            <a:r>
              <a:rPr lang="fr-FR" sz="2800" b="1" dirty="0">
                <a:solidFill>
                  <a:schemeClr val="tx2">
                    <a:lumMod val="75000"/>
                  </a:schemeClr>
                </a:solidFill>
              </a:rPr>
              <a:t>Danger</a:t>
            </a:r>
            <a:r>
              <a:rPr lang="fr-FR" sz="2800" dirty="0"/>
              <a:t> : opposition à l’omniprésence des technologies (attention, interaction, mouvement, etc.)</a:t>
            </a:r>
          </a:p>
          <a:p>
            <a:pPr marL="0" indent="0">
              <a:buNone/>
            </a:pPr>
            <a:endParaRPr lang="fr-FR" dirty="0"/>
          </a:p>
          <a:p>
            <a:endParaRPr lang="fr-FR" dirty="0"/>
          </a:p>
        </p:txBody>
      </p:sp>
      <p:sp>
        <p:nvSpPr>
          <p:cNvPr id="5" name="ZoneTexte 4">
            <a:extLst>
              <a:ext uri="{FF2B5EF4-FFF2-40B4-BE49-F238E27FC236}">
                <a16:creationId xmlns:a16="http://schemas.microsoft.com/office/drawing/2014/main" id="{52B5F341-347D-764F-BBAD-8CEC12C0D726}"/>
              </a:ext>
            </a:extLst>
          </p:cNvPr>
          <p:cNvSpPr txBox="1"/>
          <p:nvPr/>
        </p:nvSpPr>
        <p:spPr>
          <a:xfrm>
            <a:off x="6651057" y="770623"/>
            <a:ext cx="5540943" cy="6001643"/>
          </a:xfrm>
          <a:prstGeom prst="rect">
            <a:avLst/>
          </a:prstGeom>
          <a:noFill/>
        </p:spPr>
        <p:txBody>
          <a:bodyPr wrap="square" rtlCol="0">
            <a:spAutoFit/>
          </a:bodyPr>
          <a:lstStyle/>
          <a:p>
            <a:pPr marL="285750" indent="-285750">
              <a:buFontTx/>
              <a:buChar char="-"/>
            </a:pPr>
            <a:r>
              <a:rPr lang="fr-CA" sz="2400" dirty="0">
                <a:solidFill>
                  <a:schemeClr val="tx2">
                    <a:lumMod val="75000"/>
                  </a:schemeClr>
                </a:solidFill>
              </a:rPr>
              <a:t>« Les utilisations effectivement constatées […] sont des activités complexes, sous-tendues, sauf exception, par une logique qui combine des éléments d’ordre anthropologique (représentation, mythes, pratiques symboliques), sociologique (normes sociales, légitimation), </a:t>
            </a:r>
            <a:r>
              <a:rPr lang="fr-CA" sz="2400" dirty="0" err="1">
                <a:solidFill>
                  <a:schemeClr val="tx2">
                    <a:lumMod val="75000"/>
                  </a:schemeClr>
                </a:solidFill>
              </a:rPr>
              <a:t>socio-cognitif</a:t>
            </a:r>
            <a:r>
              <a:rPr lang="fr-CA" sz="2400" dirty="0">
                <a:solidFill>
                  <a:schemeClr val="tx2">
                    <a:lumMod val="75000"/>
                  </a:schemeClr>
                </a:solidFill>
              </a:rPr>
              <a:t> (construction de savoir, repérage, temporalité) et technique (systèmes d’information, machines à communiquer) »  </a:t>
            </a:r>
            <a:r>
              <a:rPr lang="fr-CA" sz="2000" dirty="0">
                <a:solidFill>
                  <a:schemeClr val="tx2">
                    <a:lumMod val="75000"/>
                  </a:schemeClr>
                </a:solidFill>
              </a:rPr>
              <a:t>(</a:t>
            </a:r>
            <a:r>
              <a:rPr lang="fr-CA" sz="2000" dirty="0" err="1">
                <a:solidFill>
                  <a:schemeClr val="tx2">
                    <a:lumMod val="75000"/>
                  </a:schemeClr>
                </a:solidFill>
              </a:rPr>
              <a:t>Perriault</a:t>
            </a:r>
            <a:r>
              <a:rPr lang="fr-CA" sz="2000" dirty="0">
                <a:solidFill>
                  <a:schemeClr val="tx2">
                    <a:lumMod val="75000"/>
                  </a:schemeClr>
                </a:solidFill>
              </a:rPr>
              <a:t>, 2002, p. 6)</a:t>
            </a:r>
            <a:r>
              <a:rPr lang="fr-CA" sz="2400" dirty="0">
                <a:solidFill>
                  <a:schemeClr val="tx2">
                    <a:lumMod val="75000"/>
                  </a:schemeClr>
                </a:solidFill>
              </a:rPr>
              <a:t>. </a:t>
            </a:r>
            <a:endParaRPr lang="fr-FR" sz="2400" dirty="0">
              <a:solidFill>
                <a:schemeClr val="tx2">
                  <a:lumMod val="75000"/>
                </a:schemeClr>
              </a:solidFill>
            </a:endParaRPr>
          </a:p>
          <a:p>
            <a:pPr marL="285750" indent="-285750">
              <a:buFontTx/>
              <a:buChar char="-"/>
            </a:pPr>
            <a:endParaRPr lang="fr-FR" sz="2400" dirty="0">
              <a:solidFill>
                <a:schemeClr val="bg1"/>
              </a:solidFill>
            </a:endParaRPr>
          </a:p>
          <a:p>
            <a:pPr marL="285750" indent="-285750">
              <a:buFontTx/>
              <a:buChar char="-"/>
            </a:pPr>
            <a:r>
              <a:rPr lang="fr-FR" sz="2400" dirty="0">
                <a:solidFill>
                  <a:schemeClr val="tx2">
                    <a:lumMod val="75000"/>
                  </a:schemeClr>
                </a:solidFill>
              </a:rPr>
              <a:t>Efficacité non prouvée </a:t>
            </a:r>
            <a:r>
              <a:rPr lang="fr-FR" sz="2000" dirty="0">
                <a:solidFill>
                  <a:schemeClr val="tx2">
                    <a:lumMod val="75000"/>
                  </a:schemeClr>
                </a:solidFill>
              </a:rPr>
              <a:t>(</a:t>
            </a:r>
            <a:r>
              <a:rPr lang="fr-CA" sz="2000" dirty="0" err="1">
                <a:solidFill>
                  <a:schemeClr val="tx2">
                    <a:lumMod val="75000"/>
                  </a:schemeClr>
                </a:solidFill>
              </a:rPr>
              <a:t>Bihouix</a:t>
            </a:r>
            <a:r>
              <a:rPr lang="fr-CA" sz="2000" dirty="0">
                <a:solidFill>
                  <a:schemeClr val="tx2">
                    <a:lumMod val="75000"/>
                  </a:schemeClr>
                </a:solidFill>
              </a:rPr>
              <a:t> et </a:t>
            </a:r>
            <a:r>
              <a:rPr lang="fr-CA" sz="2000" dirty="0" err="1">
                <a:solidFill>
                  <a:schemeClr val="tx2">
                    <a:lumMod val="75000"/>
                  </a:schemeClr>
                </a:solidFill>
              </a:rPr>
              <a:t>Mauvilly</a:t>
            </a:r>
            <a:r>
              <a:rPr lang="fr-CA" sz="2000" dirty="0">
                <a:solidFill>
                  <a:schemeClr val="tx2">
                    <a:lumMod val="75000"/>
                  </a:schemeClr>
                </a:solidFill>
              </a:rPr>
              <a:t>, 2015)</a:t>
            </a:r>
            <a:endParaRPr lang="fr-CA" sz="2400" dirty="0">
              <a:solidFill>
                <a:schemeClr val="tx2">
                  <a:lumMod val="75000"/>
                </a:schemeClr>
              </a:solidFill>
            </a:endParaRPr>
          </a:p>
          <a:p>
            <a:pPr marL="285750" indent="-285750">
              <a:buFontTx/>
              <a:buChar char="-"/>
            </a:pPr>
            <a:r>
              <a:rPr lang="fr-CA" sz="2400" dirty="0">
                <a:solidFill>
                  <a:schemeClr val="tx2">
                    <a:lumMod val="75000"/>
                  </a:schemeClr>
                </a:solidFill>
              </a:rPr>
              <a:t>École Waldorf sans TIC (</a:t>
            </a:r>
            <a:r>
              <a:rPr lang="fr-CA" sz="2400" dirty="0" err="1">
                <a:solidFill>
                  <a:schemeClr val="tx2">
                    <a:lumMod val="75000"/>
                  </a:schemeClr>
                </a:solidFill>
              </a:rPr>
              <a:t>sillicon</a:t>
            </a:r>
            <a:r>
              <a:rPr lang="fr-CA" sz="2400" dirty="0">
                <a:solidFill>
                  <a:schemeClr val="tx2">
                    <a:lumMod val="75000"/>
                  </a:schemeClr>
                </a:solidFill>
              </a:rPr>
              <a:t> </a:t>
            </a:r>
            <a:r>
              <a:rPr lang="fr-CA" sz="2400" dirty="0" err="1">
                <a:solidFill>
                  <a:schemeClr val="tx2">
                    <a:lumMod val="75000"/>
                  </a:schemeClr>
                </a:solidFill>
              </a:rPr>
              <a:t>Valley</a:t>
            </a:r>
            <a:r>
              <a:rPr lang="fr-CA" sz="2400" dirty="0">
                <a:solidFill>
                  <a:schemeClr val="tx2">
                    <a:lumMod val="75000"/>
                  </a:schemeClr>
                </a:solidFill>
              </a:rPr>
              <a:t>)</a:t>
            </a:r>
          </a:p>
          <a:p>
            <a:endParaRPr lang="fr-CA" sz="2400" dirty="0">
              <a:solidFill>
                <a:schemeClr val="tx2">
                  <a:lumMod val="75000"/>
                </a:schemeClr>
              </a:solidFill>
            </a:endParaRPr>
          </a:p>
        </p:txBody>
      </p:sp>
    </p:spTree>
    <p:extLst>
      <p:ext uri="{BB962C8B-B14F-4D97-AF65-F5344CB8AC3E}">
        <p14:creationId xmlns:p14="http://schemas.microsoft.com/office/powerpoint/2010/main" val="17124533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{950C5B32-7A26-9947-8CBF-4CF30EC359C7}tf10001122</Template>
  <TotalTime>10225</TotalTime>
  <Words>2747</Words>
  <Application>Microsoft Office PowerPoint</Application>
  <PresentationFormat>Grand écran</PresentationFormat>
  <Paragraphs>263</Paragraphs>
  <Slides>34</Slides>
  <Notes>11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34</vt:i4>
      </vt:variant>
    </vt:vector>
  </HeadingPairs>
  <TitlesOfParts>
    <vt:vector size="44" baseType="lpstr">
      <vt:lpstr>Arial</vt:lpstr>
      <vt:lpstr>Calibri</vt:lpstr>
      <vt:lpstr>Courier New</vt:lpstr>
      <vt:lpstr>Symbol</vt:lpstr>
      <vt:lpstr>Times New Roman</vt:lpstr>
      <vt:lpstr>Trebuchet MS</vt:lpstr>
      <vt:lpstr>Tw Cen MT</vt:lpstr>
      <vt:lpstr>Verdana</vt:lpstr>
      <vt:lpstr>Wingdings</vt:lpstr>
      <vt:lpstr>Circuit</vt:lpstr>
      <vt:lpstr>Du rôle de la formation à distance dans l’évolution des pratiques pédagogiques</vt:lpstr>
      <vt:lpstr>Sommaire</vt:lpstr>
      <vt:lpstr>1. Mise En contexte</vt:lpstr>
      <vt:lpstr>des technologies sources d’espoir…</vt:lpstr>
      <vt:lpstr>   Des Pratiques pédagogiques peu évolutives</vt:lpstr>
      <vt:lpstr>Diffusion d’internet =&gt; FAD</vt:lpstr>
      <vt:lpstr>2. Cadre de Références</vt:lpstr>
      <vt:lpstr>Usages des tic</vt:lpstr>
      <vt:lpstr>… Explications des non-usages</vt:lpstr>
      <vt:lpstr>Présentation PowerPoint</vt:lpstr>
      <vt:lpstr>Problématique</vt:lpstr>
      <vt:lpstr>3. Terrain d’enquête</vt:lpstr>
      <vt:lpstr>  l’éducation en Ontario  Scolarité  </vt:lpstr>
      <vt:lpstr>Les conseils scolaires</vt:lpstr>
      <vt:lpstr>    Une terminologie évolutive et particulière</vt:lpstr>
      <vt:lpstr>Méthodologie d’enquête             Entretiens </vt:lpstr>
      <vt:lpstr>Observations</vt:lpstr>
      <vt:lpstr>4. Quelques constats</vt:lpstr>
      <vt:lpstr>Un développement fort depuis 2007</vt:lpstr>
      <vt:lpstr>De la conception des cours en ligne…</vt:lpstr>
      <vt:lpstr>Changement de modèle pédagogique</vt:lpstr>
      <vt:lpstr>Présentation PowerPoint</vt:lpstr>
      <vt:lpstr>… aux représentations et pratiques technopédagogiques</vt:lpstr>
      <vt:lpstr>Présentation PowerPoint</vt:lpstr>
      <vt:lpstr>5. Éléments de discussion et conclusion</vt:lpstr>
      <vt:lpstr>« Contamination positive»</vt:lpstr>
      <vt:lpstr> 6. références</vt:lpstr>
      <vt:lpstr>Présentation PowerPoint</vt:lpstr>
      <vt:lpstr>Présentation PowerPoint</vt:lpstr>
      <vt:lpstr>Questions ? Remarques ? </vt:lpstr>
      <vt:lpstr>5.4.L’offre de cours en ligne Coté anglophone</vt:lpstr>
      <vt:lpstr>5.4. L’offre de cours en ligne Côté francophone</vt:lpstr>
      <vt:lpstr>Formation et accompagnement Côté anglophone</vt:lpstr>
      <vt:lpstr>Côté francophone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numérique dans l’éducation en Ontario</dc:title>
  <dc:creator>Utilisateur Microsoft Office</dc:creator>
  <cp:lastModifiedBy>Papi, Cathia</cp:lastModifiedBy>
  <cp:revision>118</cp:revision>
  <cp:lastPrinted>2019-01-15T21:29:49Z</cp:lastPrinted>
  <dcterms:created xsi:type="dcterms:W3CDTF">2018-06-07T18:12:10Z</dcterms:created>
  <dcterms:modified xsi:type="dcterms:W3CDTF">2019-01-15T21:30:07Z</dcterms:modified>
</cp:coreProperties>
</file>