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7" r:id="rId3"/>
    <p:sldId id="299" r:id="rId4"/>
    <p:sldId id="330" r:id="rId5"/>
    <p:sldId id="287" r:id="rId6"/>
    <p:sldId id="308" r:id="rId7"/>
    <p:sldId id="336" r:id="rId8"/>
    <p:sldId id="337" r:id="rId9"/>
    <p:sldId id="339" r:id="rId10"/>
    <p:sldId id="301" r:id="rId11"/>
    <p:sldId id="281" r:id="rId12"/>
    <p:sldId id="280" r:id="rId13"/>
    <p:sldId id="333" r:id="rId14"/>
    <p:sldId id="289" r:id="rId15"/>
    <p:sldId id="334" r:id="rId16"/>
    <p:sldId id="332" r:id="rId17"/>
    <p:sldId id="341" r:id="rId18"/>
    <p:sldId id="342" r:id="rId19"/>
    <p:sldId id="343" r:id="rId20"/>
    <p:sldId id="278" r:id="rId21"/>
    <p:sldId id="331" r:id="rId22"/>
    <p:sldId id="317" r:id="rId23"/>
    <p:sldId id="335" r:id="rId24"/>
    <p:sldId id="338" r:id="rId25"/>
    <p:sldId id="34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6"/>
    <p:restoredTop sz="94819" autoAdjust="0"/>
  </p:normalViewPr>
  <p:slideViewPr>
    <p:cSldViewPr snapToGrid="0" snapToObjects="1">
      <p:cViewPr varScale="1">
        <p:scale>
          <a:sx n="94" d="100"/>
          <a:sy n="94" d="100"/>
        </p:scale>
        <p:origin x="8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1A3B7-9FCA-D94D-B31B-71A14BD21B5C}"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fr-FR"/>
        </a:p>
      </dgm:t>
    </dgm:pt>
    <dgm:pt modelId="{54F4E470-1F68-C943-9644-27FD7F82C8DC}">
      <dgm:prSet phldrT="[Texte]"/>
      <dgm:spPr/>
      <dgm:t>
        <a:bodyPr/>
        <a:lstStyle/>
        <a:p>
          <a:r>
            <a:rPr lang="fr-FR" dirty="0"/>
            <a:t>AMI Enseignant</a:t>
          </a:r>
        </a:p>
      </dgm:t>
    </dgm:pt>
    <dgm:pt modelId="{8E804DE2-9F5F-484B-BDAD-DB262834DD31}" type="parTrans" cxnId="{FAB5F908-A870-9749-95EF-6605B4A3714D}">
      <dgm:prSet/>
      <dgm:spPr/>
      <dgm:t>
        <a:bodyPr/>
        <a:lstStyle/>
        <a:p>
          <a:endParaRPr lang="fr-FR"/>
        </a:p>
      </dgm:t>
    </dgm:pt>
    <dgm:pt modelId="{8A764E75-2456-5C4C-BD61-CDDB0ADA6336}" type="sibTrans" cxnId="{FAB5F908-A870-9749-95EF-6605B4A3714D}">
      <dgm:prSet/>
      <dgm:spPr/>
      <dgm:t>
        <a:bodyPr/>
        <a:lstStyle/>
        <a:p>
          <a:endParaRPr lang="fr-FR"/>
        </a:p>
      </dgm:t>
    </dgm:pt>
    <dgm:pt modelId="{01D186B7-6C20-3646-9C02-61E163CB90B2}">
      <dgm:prSet phldrT="[Texte]"/>
      <dgm:spPr/>
      <dgm:t>
        <a:bodyPr/>
        <a:lstStyle/>
        <a:p>
          <a:r>
            <a:rPr lang="fr-FR" dirty="0"/>
            <a:t>Année 1 (2018)</a:t>
          </a:r>
        </a:p>
        <a:p>
          <a:r>
            <a:rPr lang="fr-FR" dirty="0"/>
            <a:t>21 projets  </a:t>
          </a:r>
        </a:p>
      </dgm:t>
    </dgm:pt>
    <dgm:pt modelId="{E23DFF1B-1F0C-8F4F-84A4-73D5B3F4AC84}" type="parTrans" cxnId="{ADF03109-4687-D844-BA76-431DE4F45FDE}">
      <dgm:prSet/>
      <dgm:spPr/>
      <dgm:t>
        <a:bodyPr/>
        <a:lstStyle/>
        <a:p>
          <a:endParaRPr lang="fr-FR"/>
        </a:p>
      </dgm:t>
    </dgm:pt>
    <dgm:pt modelId="{E3BCCD8C-5B1C-C549-B746-91783A430664}" type="sibTrans" cxnId="{ADF03109-4687-D844-BA76-431DE4F45FDE}">
      <dgm:prSet/>
      <dgm:spPr/>
      <dgm:t>
        <a:bodyPr/>
        <a:lstStyle/>
        <a:p>
          <a:endParaRPr lang="fr-FR"/>
        </a:p>
      </dgm:t>
    </dgm:pt>
    <dgm:pt modelId="{E318C23F-D7BB-184B-AA8D-399E9C41E9FE}">
      <dgm:prSet phldrT="[Texte]"/>
      <dgm:spPr/>
      <dgm:t>
        <a:bodyPr/>
        <a:lstStyle/>
        <a:p>
          <a:r>
            <a:rPr lang="fr-FR" dirty="0"/>
            <a:t>Année 2 (2019)</a:t>
          </a:r>
        </a:p>
        <a:p>
          <a:r>
            <a:rPr lang="fr-FR" dirty="0"/>
            <a:t>27 projets </a:t>
          </a:r>
        </a:p>
      </dgm:t>
    </dgm:pt>
    <dgm:pt modelId="{9FBA70A5-E95A-BA49-952C-C757E8C9F30A}" type="parTrans" cxnId="{A2F1A2C3-E360-504C-A41D-BA9EE965154C}">
      <dgm:prSet/>
      <dgm:spPr/>
      <dgm:t>
        <a:bodyPr/>
        <a:lstStyle/>
        <a:p>
          <a:endParaRPr lang="fr-FR"/>
        </a:p>
      </dgm:t>
    </dgm:pt>
    <dgm:pt modelId="{C411E8D3-D1C6-6E41-9D91-4C1384B28D8F}" type="sibTrans" cxnId="{A2F1A2C3-E360-504C-A41D-BA9EE965154C}">
      <dgm:prSet/>
      <dgm:spPr/>
      <dgm:t>
        <a:bodyPr/>
        <a:lstStyle/>
        <a:p>
          <a:endParaRPr lang="fr-FR"/>
        </a:p>
      </dgm:t>
    </dgm:pt>
    <dgm:pt modelId="{C7EBB947-A7E9-C341-82D2-B176E98DFD08}" type="pres">
      <dgm:prSet presAssocID="{91B1A3B7-9FCA-D94D-B31B-71A14BD21B5C}" presName="hierChild1" presStyleCnt="0">
        <dgm:presLayoutVars>
          <dgm:chPref val="1"/>
          <dgm:dir/>
          <dgm:animOne val="branch"/>
          <dgm:animLvl val="lvl"/>
          <dgm:resizeHandles/>
        </dgm:presLayoutVars>
      </dgm:prSet>
      <dgm:spPr/>
    </dgm:pt>
    <dgm:pt modelId="{6668C074-E8DC-194C-9305-DFC506527C6F}" type="pres">
      <dgm:prSet presAssocID="{54F4E470-1F68-C943-9644-27FD7F82C8DC}" presName="hierRoot1" presStyleCnt="0"/>
      <dgm:spPr/>
    </dgm:pt>
    <dgm:pt modelId="{7C1D081A-4A9D-FA40-986A-D3D4D743ABF8}" type="pres">
      <dgm:prSet presAssocID="{54F4E470-1F68-C943-9644-27FD7F82C8DC}" presName="composite" presStyleCnt="0"/>
      <dgm:spPr/>
    </dgm:pt>
    <dgm:pt modelId="{580E9772-2709-A149-AFC2-160676EDEE05}" type="pres">
      <dgm:prSet presAssocID="{54F4E470-1F68-C943-9644-27FD7F82C8DC}" presName="background" presStyleLbl="node0" presStyleIdx="0" presStyleCnt="1"/>
      <dgm:spPr/>
    </dgm:pt>
    <dgm:pt modelId="{A8854471-6296-D04C-B996-F571A15F33A5}" type="pres">
      <dgm:prSet presAssocID="{54F4E470-1F68-C943-9644-27FD7F82C8DC}" presName="text" presStyleLbl="fgAcc0" presStyleIdx="0" presStyleCnt="1" custScaleY="74115">
        <dgm:presLayoutVars>
          <dgm:chPref val="3"/>
        </dgm:presLayoutVars>
      </dgm:prSet>
      <dgm:spPr/>
    </dgm:pt>
    <dgm:pt modelId="{118F4318-E9BD-F943-84BE-935AC8B5720F}" type="pres">
      <dgm:prSet presAssocID="{54F4E470-1F68-C943-9644-27FD7F82C8DC}" presName="hierChild2" presStyleCnt="0"/>
      <dgm:spPr/>
    </dgm:pt>
    <dgm:pt modelId="{34621451-3BA3-FF46-A0C3-F9A7E2B8CAC4}" type="pres">
      <dgm:prSet presAssocID="{E23DFF1B-1F0C-8F4F-84A4-73D5B3F4AC84}" presName="Name10" presStyleLbl="parChTrans1D2" presStyleIdx="0" presStyleCnt="2"/>
      <dgm:spPr/>
    </dgm:pt>
    <dgm:pt modelId="{CB4E8C5E-3B24-1041-BD98-1CF5A2E3BAF0}" type="pres">
      <dgm:prSet presAssocID="{01D186B7-6C20-3646-9C02-61E163CB90B2}" presName="hierRoot2" presStyleCnt="0"/>
      <dgm:spPr/>
    </dgm:pt>
    <dgm:pt modelId="{9EF166D3-DA8D-3441-B161-C5B6EDB6BA67}" type="pres">
      <dgm:prSet presAssocID="{01D186B7-6C20-3646-9C02-61E163CB90B2}" presName="composite2" presStyleCnt="0"/>
      <dgm:spPr/>
    </dgm:pt>
    <dgm:pt modelId="{B4936B7A-7438-AB4E-8D77-67AEC4919F80}" type="pres">
      <dgm:prSet presAssocID="{01D186B7-6C20-3646-9C02-61E163CB90B2}" presName="background2" presStyleLbl="node2" presStyleIdx="0" presStyleCnt="2"/>
      <dgm:spPr/>
    </dgm:pt>
    <dgm:pt modelId="{5DC5CB12-5BC3-4448-B43A-8C197EFCC63C}" type="pres">
      <dgm:prSet presAssocID="{01D186B7-6C20-3646-9C02-61E163CB90B2}" presName="text2" presStyleLbl="fgAcc2" presStyleIdx="0" presStyleCnt="2">
        <dgm:presLayoutVars>
          <dgm:chPref val="3"/>
        </dgm:presLayoutVars>
      </dgm:prSet>
      <dgm:spPr/>
    </dgm:pt>
    <dgm:pt modelId="{2B722F97-2117-C14E-9495-4A2745DEF94D}" type="pres">
      <dgm:prSet presAssocID="{01D186B7-6C20-3646-9C02-61E163CB90B2}" presName="hierChild3" presStyleCnt="0"/>
      <dgm:spPr/>
    </dgm:pt>
    <dgm:pt modelId="{C99F97A1-956E-2947-A57C-3E70A781E345}" type="pres">
      <dgm:prSet presAssocID="{9FBA70A5-E95A-BA49-952C-C757E8C9F30A}" presName="Name10" presStyleLbl="parChTrans1D2" presStyleIdx="1" presStyleCnt="2"/>
      <dgm:spPr/>
    </dgm:pt>
    <dgm:pt modelId="{943308E9-174E-EF41-8CE0-0F7CD9DAA96D}" type="pres">
      <dgm:prSet presAssocID="{E318C23F-D7BB-184B-AA8D-399E9C41E9FE}" presName="hierRoot2" presStyleCnt="0"/>
      <dgm:spPr/>
    </dgm:pt>
    <dgm:pt modelId="{0CCC2B17-B7AB-1348-88E2-CE730A223EDD}" type="pres">
      <dgm:prSet presAssocID="{E318C23F-D7BB-184B-AA8D-399E9C41E9FE}" presName="composite2" presStyleCnt="0"/>
      <dgm:spPr/>
    </dgm:pt>
    <dgm:pt modelId="{C019859C-101E-EA4D-8FAD-0BD042D47124}" type="pres">
      <dgm:prSet presAssocID="{E318C23F-D7BB-184B-AA8D-399E9C41E9FE}" presName="background2" presStyleLbl="node2" presStyleIdx="1" presStyleCnt="2"/>
      <dgm:spPr/>
    </dgm:pt>
    <dgm:pt modelId="{98E90B4C-ABBE-8641-8FA4-CAAB7CDC0BF9}" type="pres">
      <dgm:prSet presAssocID="{E318C23F-D7BB-184B-AA8D-399E9C41E9FE}" presName="text2" presStyleLbl="fgAcc2" presStyleIdx="1" presStyleCnt="2">
        <dgm:presLayoutVars>
          <dgm:chPref val="3"/>
        </dgm:presLayoutVars>
      </dgm:prSet>
      <dgm:spPr/>
    </dgm:pt>
    <dgm:pt modelId="{1176F875-B691-CF4D-8B47-789FD9C99F24}" type="pres">
      <dgm:prSet presAssocID="{E318C23F-D7BB-184B-AA8D-399E9C41E9FE}" presName="hierChild3" presStyleCnt="0"/>
      <dgm:spPr/>
    </dgm:pt>
  </dgm:ptLst>
  <dgm:cxnLst>
    <dgm:cxn modelId="{4F2EAC04-F1C3-0C43-B398-DB8B8B6581EE}" type="presOf" srcId="{E23DFF1B-1F0C-8F4F-84A4-73D5B3F4AC84}" destId="{34621451-3BA3-FF46-A0C3-F9A7E2B8CAC4}" srcOrd="0" destOrd="0" presId="urn:microsoft.com/office/officeart/2005/8/layout/hierarchy1"/>
    <dgm:cxn modelId="{FAB5F908-A870-9749-95EF-6605B4A3714D}" srcId="{91B1A3B7-9FCA-D94D-B31B-71A14BD21B5C}" destId="{54F4E470-1F68-C943-9644-27FD7F82C8DC}" srcOrd="0" destOrd="0" parTransId="{8E804DE2-9F5F-484B-BDAD-DB262834DD31}" sibTransId="{8A764E75-2456-5C4C-BD61-CDDB0ADA6336}"/>
    <dgm:cxn modelId="{ADF03109-4687-D844-BA76-431DE4F45FDE}" srcId="{54F4E470-1F68-C943-9644-27FD7F82C8DC}" destId="{01D186B7-6C20-3646-9C02-61E163CB90B2}" srcOrd="0" destOrd="0" parTransId="{E23DFF1B-1F0C-8F4F-84A4-73D5B3F4AC84}" sibTransId="{E3BCCD8C-5B1C-C549-B746-91783A430664}"/>
    <dgm:cxn modelId="{302FFD36-1DBE-6445-8B23-9C515D0210F9}" type="presOf" srcId="{91B1A3B7-9FCA-D94D-B31B-71A14BD21B5C}" destId="{C7EBB947-A7E9-C341-82D2-B176E98DFD08}" srcOrd="0" destOrd="0" presId="urn:microsoft.com/office/officeart/2005/8/layout/hierarchy1"/>
    <dgm:cxn modelId="{5DA57577-A2DE-474B-A497-4DB9E89F4277}" type="presOf" srcId="{01D186B7-6C20-3646-9C02-61E163CB90B2}" destId="{5DC5CB12-5BC3-4448-B43A-8C197EFCC63C}" srcOrd="0" destOrd="0" presId="urn:microsoft.com/office/officeart/2005/8/layout/hierarchy1"/>
    <dgm:cxn modelId="{52C2C792-FD4B-3748-837D-E05871975836}" type="presOf" srcId="{9FBA70A5-E95A-BA49-952C-C757E8C9F30A}" destId="{C99F97A1-956E-2947-A57C-3E70A781E345}" srcOrd="0" destOrd="0" presId="urn:microsoft.com/office/officeart/2005/8/layout/hierarchy1"/>
    <dgm:cxn modelId="{53ABE0B9-C10F-B748-9FC6-F9680568AC71}" type="presOf" srcId="{E318C23F-D7BB-184B-AA8D-399E9C41E9FE}" destId="{98E90B4C-ABBE-8641-8FA4-CAAB7CDC0BF9}" srcOrd="0" destOrd="0" presId="urn:microsoft.com/office/officeart/2005/8/layout/hierarchy1"/>
    <dgm:cxn modelId="{A2F1A2C3-E360-504C-A41D-BA9EE965154C}" srcId="{54F4E470-1F68-C943-9644-27FD7F82C8DC}" destId="{E318C23F-D7BB-184B-AA8D-399E9C41E9FE}" srcOrd="1" destOrd="0" parTransId="{9FBA70A5-E95A-BA49-952C-C757E8C9F30A}" sibTransId="{C411E8D3-D1C6-6E41-9D91-4C1384B28D8F}"/>
    <dgm:cxn modelId="{77AF53D8-10DA-3A45-BA0E-DF0E6770792E}" type="presOf" srcId="{54F4E470-1F68-C943-9644-27FD7F82C8DC}" destId="{A8854471-6296-D04C-B996-F571A15F33A5}" srcOrd="0" destOrd="0" presId="urn:microsoft.com/office/officeart/2005/8/layout/hierarchy1"/>
    <dgm:cxn modelId="{4CDB791E-839B-E749-8B7D-AB03D3F7A386}" type="presParOf" srcId="{C7EBB947-A7E9-C341-82D2-B176E98DFD08}" destId="{6668C074-E8DC-194C-9305-DFC506527C6F}" srcOrd="0" destOrd="0" presId="urn:microsoft.com/office/officeart/2005/8/layout/hierarchy1"/>
    <dgm:cxn modelId="{C8A01047-0D8A-E248-9D94-A473ED368B4B}" type="presParOf" srcId="{6668C074-E8DC-194C-9305-DFC506527C6F}" destId="{7C1D081A-4A9D-FA40-986A-D3D4D743ABF8}" srcOrd="0" destOrd="0" presId="urn:microsoft.com/office/officeart/2005/8/layout/hierarchy1"/>
    <dgm:cxn modelId="{115FCDC0-7EFF-864E-A256-A10E3218C649}" type="presParOf" srcId="{7C1D081A-4A9D-FA40-986A-D3D4D743ABF8}" destId="{580E9772-2709-A149-AFC2-160676EDEE05}" srcOrd="0" destOrd="0" presId="urn:microsoft.com/office/officeart/2005/8/layout/hierarchy1"/>
    <dgm:cxn modelId="{6FC3F906-28D6-F54C-858D-BAB34B54CAB8}" type="presParOf" srcId="{7C1D081A-4A9D-FA40-986A-D3D4D743ABF8}" destId="{A8854471-6296-D04C-B996-F571A15F33A5}" srcOrd="1" destOrd="0" presId="urn:microsoft.com/office/officeart/2005/8/layout/hierarchy1"/>
    <dgm:cxn modelId="{B5198B5C-420C-FC40-AE64-E3AFF63A7CD2}" type="presParOf" srcId="{6668C074-E8DC-194C-9305-DFC506527C6F}" destId="{118F4318-E9BD-F943-84BE-935AC8B5720F}" srcOrd="1" destOrd="0" presId="urn:microsoft.com/office/officeart/2005/8/layout/hierarchy1"/>
    <dgm:cxn modelId="{3BAA12DF-EFC9-1F40-ACCC-75E45C1B9E26}" type="presParOf" srcId="{118F4318-E9BD-F943-84BE-935AC8B5720F}" destId="{34621451-3BA3-FF46-A0C3-F9A7E2B8CAC4}" srcOrd="0" destOrd="0" presId="urn:microsoft.com/office/officeart/2005/8/layout/hierarchy1"/>
    <dgm:cxn modelId="{60332943-ABCC-6E4A-80D3-6484DB29EF5B}" type="presParOf" srcId="{118F4318-E9BD-F943-84BE-935AC8B5720F}" destId="{CB4E8C5E-3B24-1041-BD98-1CF5A2E3BAF0}" srcOrd="1" destOrd="0" presId="urn:microsoft.com/office/officeart/2005/8/layout/hierarchy1"/>
    <dgm:cxn modelId="{85756C34-E526-BF4F-B826-7CFA002CC664}" type="presParOf" srcId="{CB4E8C5E-3B24-1041-BD98-1CF5A2E3BAF0}" destId="{9EF166D3-DA8D-3441-B161-C5B6EDB6BA67}" srcOrd="0" destOrd="0" presId="urn:microsoft.com/office/officeart/2005/8/layout/hierarchy1"/>
    <dgm:cxn modelId="{4900FD61-5F78-EA4F-9A68-0BF78ABC942C}" type="presParOf" srcId="{9EF166D3-DA8D-3441-B161-C5B6EDB6BA67}" destId="{B4936B7A-7438-AB4E-8D77-67AEC4919F80}" srcOrd="0" destOrd="0" presId="urn:microsoft.com/office/officeart/2005/8/layout/hierarchy1"/>
    <dgm:cxn modelId="{2C3401C8-BF9E-8041-90C9-C0CB84612926}" type="presParOf" srcId="{9EF166D3-DA8D-3441-B161-C5B6EDB6BA67}" destId="{5DC5CB12-5BC3-4448-B43A-8C197EFCC63C}" srcOrd="1" destOrd="0" presId="urn:microsoft.com/office/officeart/2005/8/layout/hierarchy1"/>
    <dgm:cxn modelId="{222FC86A-E8C5-8A4C-A981-F39E5A475D4F}" type="presParOf" srcId="{CB4E8C5E-3B24-1041-BD98-1CF5A2E3BAF0}" destId="{2B722F97-2117-C14E-9495-4A2745DEF94D}" srcOrd="1" destOrd="0" presId="urn:microsoft.com/office/officeart/2005/8/layout/hierarchy1"/>
    <dgm:cxn modelId="{68371C75-1AA7-B24F-B0E0-9C1AE841B749}" type="presParOf" srcId="{118F4318-E9BD-F943-84BE-935AC8B5720F}" destId="{C99F97A1-956E-2947-A57C-3E70A781E345}" srcOrd="2" destOrd="0" presId="urn:microsoft.com/office/officeart/2005/8/layout/hierarchy1"/>
    <dgm:cxn modelId="{EC726588-FDC2-8D49-9561-763B3AC5E3DC}" type="presParOf" srcId="{118F4318-E9BD-F943-84BE-935AC8B5720F}" destId="{943308E9-174E-EF41-8CE0-0F7CD9DAA96D}" srcOrd="3" destOrd="0" presId="urn:microsoft.com/office/officeart/2005/8/layout/hierarchy1"/>
    <dgm:cxn modelId="{4A06B330-B1AA-F443-A778-B2E09626FE74}" type="presParOf" srcId="{943308E9-174E-EF41-8CE0-0F7CD9DAA96D}" destId="{0CCC2B17-B7AB-1348-88E2-CE730A223EDD}" srcOrd="0" destOrd="0" presId="urn:microsoft.com/office/officeart/2005/8/layout/hierarchy1"/>
    <dgm:cxn modelId="{C35E5780-EB4D-7245-AF72-D9C1952B809B}" type="presParOf" srcId="{0CCC2B17-B7AB-1348-88E2-CE730A223EDD}" destId="{C019859C-101E-EA4D-8FAD-0BD042D47124}" srcOrd="0" destOrd="0" presId="urn:microsoft.com/office/officeart/2005/8/layout/hierarchy1"/>
    <dgm:cxn modelId="{4BBF9FB6-E8F3-1045-8940-3D8A41E0661F}" type="presParOf" srcId="{0CCC2B17-B7AB-1348-88E2-CE730A223EDD}" destId="{98E90B4C-ABBE-8641-8FA4-CAAB7CDC0BF9}" srcOrd="1" destOrd="0" presId="urn:microsoft.com/office/officeart/2005/8/layout/hierarchy1"/>
    <dgm:cxn modelId="{D3B9D852-E869-624A-8AB4-948ABF0242D1}" type="presParOf" srcId="{943308E9-174E-EF41-8CE0-0F7CD9DAA96D}" destId="{1176F875-B691-CF4D-8B47-789FD9C99F2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F3210-BE09-4903-A3EA-691C15D9CD9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FD900849-40E4-49B6-89F3-3A7F1FD70379}">
      <dgm:prSet phldrT="[Texte]"/>
      <dgm:spPr/>
      <dgm:t>
        <a:bodyPr/>
        <a:lstStyle/>
        <a:p>
          <a:r>
            <a:rPr lang="fr-FR" dirty="0"/>
            <a:t>UE Histologie</a:t>
          </a:r>
        </a:p>
      </dgm:t>
    </dgm:pt>
    <dgm:pt modelId="{9AE5D17F-E062-4571-B495-05CAF13D5DA9}" type="parTrans" cxnId="{5FCA30C0-D041-4DDD-B851-0554A393EDCB}">
      <dgm:prSet/>
      <dgm:spPr/>
      <dgm:t>
        <a:bodyPr/>
        <a:lstStyle/>
        <a:p>
          <a:endParaRPr lang="fr-FR"/>
        </a:p>
      </dgm:t>
    </dgm:pt>
    <dgm:pt modelId="{A932D465-5A30-4DB0-B1A7-FBE7232E2BBF}" type="sibTrans" cxnId="{5FCA30C0-D041-4DDD-B851-0554A393EDCB}">
      <dgm:prSet/>
      <dgm:spPr/>
      <dgm:t>
        <a:bodyPr/>
        <a:lstStyle/>
        <a:p>
          <a:endParaRPr lang="fr-FR"/>
        </a:p>
      </dgm:t>
    </dgm:pt>
    <dgm:pt modelId="{3220DDF0-32A7-4565-A486-12C6A4BFAAA5}">
      <dgm:prSet phldrT="[Texte]"/>
      <dgm:spPr/>
      <dgm:t>
        <a:bodyPr/>
        <a:lstStyle/>
        <a:p>
          <a:r>
            <a:rPr lang="fr-FR" dirty="0"/>
            <a:t>CM</a:t>
          </a:r>
        </a:p>
      </dgm:t>
    </dgm:pt>
    <dgm:pt modelId="{0D656C35-8C0D-4DB9-9368-AD64FADE7B05}" type="parTrans" cxnId="{6D283783-BFC7-4088-A3EE-2FE621B16D31}">
      <dgm:prSet/>
      <dgm:spPr/>
      <dgm:t>
        <a:bodyPr/>
        <a:lstStyle/>
        <a:p>
          <a:endParaRPr lang="fr-FR"/>
        </a:p>
      </dgm:t>
    </dgm:pt>
    <dgm:pt modelId="{501B7CF8-0DC9-401E-AD02-705F49C6F2D3}" type="sibTrans" cxnId="{6D283783-BFC7-4088-A3EE-2FE621B16D31}">
      <dgm:prSet/>
      <dgm:spPr/>
      <dgm:t>
        <a:bodyPr/>
        <a:lstStyle/>
        <a:p>
          <a:endParaRPr lang="fr-FR"/>
        </a:p>
      </dgm:t>
    </dgm:pt>
    <dgm:pt modelId="{0BBC6479-A695-4A8C-B458-A28DF3C7E145}">
      <dgm:prSet phldrT="[Texte]"/>
      <dgm:spPr/>
      <dgm:t>
        <a:bodyPr/>
        <a:lstStyle/>
        <a:p>
          <a:r>
            <a:rPr lang="fr-FR" dirty="0"/>
            <a:t>TD</a:t>
          </a:r>
        </a:p>
      </dgm:t>
    </dgm:pt>
    <dgm:pt modelId="{79AF4CFF-96DE-4A46-A4B2-5A24D430A3DD}" type="parTrans" cxnId="{060678C1-F1D1-4298-B5FC-4E4B938ACAAA}">
      <dgm:prSet/>
      <dgm:spPr/>
      <dgm:t>
        <a:bodyPr/>
        <a:lstStyle/>
        <a:p>
          <a:endParaRPr lang="fr-FR"/>
        </a:p>
      </dgm:t>
    </dgm:pt>
    <dgm:pt modelId="{95F8AA40-D8E8-49FE-B95B-94A7D49544E8}" type="sibTrans" cxnId="{060678C1-F1D1-4298-B5FC-4E4B938ACAAA}">
      <dgm:prSet/>
      <dgm:spPr/>
      <dgm:t>
        <a:bodyPr/>
        <a:lstStyle/>
        <a:p>
          <a:endParaRPr lang="fr-FR"/>
        </a:p>
      </dgm:t>
    </dgm:pt>
    <dgm:pt modelId="{B43F020F-2ABC-4864-ACB5-787A8FE68FD6}">
      <dgm:prSet phldrT="[Texte]"/>
      <dgm:spPr/>
      <dgm:t>
        <a:bodyPr/>
        <a:lstStyle/>
        <a:p>
          <a:r>
            <a:rPr lang="fr-FR" dirty="0"/>
            <a:t>UE </a:t>
          </a:r>
          <a:r>
            <a:rPr lang="fr-FR" dirty="0" err="1"/>
            <a:t>Cariologie</a:t>
          </a:r>
          <a:endParaRPr lang="fr-FR" dirty="0"/>
        </a:p>
      </dgm:t>
    </dgm:pt>
    <dgm:pt modelId="{5CCAAF11-1AD0-4F1B-A452-2961A14A0DFD}" type="parTrans" cxnId="{BD871D4B-127B-4747-929F-01BD3820FA08}">
      <dgm:prSet/>
      <dgm:spPr/>
      <dgm:t>
        <a:bodyPr/>
        <a:lstStyle/>
        <a:p>
          <a:endParaRPr lang="fr-FR"/>
        </a:p>
      </dgm:t>
    </dgm:pt>
    <dgm:pt modelId="{DCBC5E3E-9EF7-4027-B968-0F045C794AE8}" type="sibTrans" cxnId="{BD871D4B-127B-4747-929F-01BD3820FA08}">
      <dgm:prSet/>
      <dgm:spPr/>
      <dgm:t>
        <a:bodyPr/>
        <a:lstStyle/>
        <a:p>
          <a:endParaRPr lang="fr-FR"/>
        </a:p>
      </dgm:t>
    </dgm:pt>
    <dgm:pt modelId="{54F646ED-EFFD-446E-B212-1D8F85046981}">
      <dgm:prSet phldrT="[Texte]"/>
      <dgm:spPr/>
      <dgm:t>
        <a:bodyPr/>
        <a:lstStyle/>
        <a:p>
          <a:r>
            <a:rPr lang="fr-FR" dirty="0"/>
            <a:t>CM</a:t>
          </a:r>
        </a:p>
      </dgm:t>
    </dgm:pt>
    <dgm:pt modelId="{5C1F5625-90A5-44F1-B1F7-6C02110036AE}" type="parTrans" cxnId="{86507916-3A77-47B6-BE8D-23EBDC38F9F9}">
      <dgm:prSet/>
      <dgm:spPr/>
      <dgm:t>
        <a:bodyPr/>
        <a:lstStyle/>
        <a:p>
          <a:endParaRPr lang="fr-FR"/>
        </a:p>
      </dgm:t>
    </dgm:pt>
    <dgm:pt modelId="{F92D73BC-5679-411D-89B8-094E8AEF30CC}" type="sibTrans" cxnId="{86507916-3A77-47B6-BE8D-23EBDC38F9F9}">
      <dgm:prSet/>
      <dgm:spPr/>
      <dgm:t>
        <a:bodyPr/>
        <a:lstStyle/>
        <a:p>
          <a:endParaRPr lang="fr-FR"/>
        </a:p>
      </dgm:t>
    </dgm:pt>
    <dgm:pt modelId="{ED4E7882-B587-4DB7-953F-B9B8ED046755}">
      <dgm:prSet phldrT="[Texte]"/>
      <dgm:spPr/>
      <dgm:t>
        <a:bodyPr/>
        <a:lstStyle/>
        <a:p>
          <a:r>
            <a:rPr lang="fr-FR" dirty="0"/>
            <a:t>UE Restauration</a:t>
          </a:r>
        </a:p>
      </dgm:t>
    </dgm:pt>
    <dgm:pt modelId="{2F97E083-5BE3-4342-8555-24416252DB26}" type="parTrans" cxnId="{CFAB999B-980F-4DBE-A67A-01635F1456E6}">
      <dgm:prSet/>
      <dgm:spPr/>
      <dgm:t>
        <a:bodyPr/>
        <a:lstStyle/>
        <a:p>
          <a:endParaRPr lang="fr-FR"/>
        </a:p>
      </dgm:t>
    </dgm:pt>
    <dgm:pt modelId="{A0F41F0B-4474-4547-B1B1-41F8FDC0D165}" type="sibTrans" cxnId="{CFAB999B-980F-4DBE-A67A-01635F1456E6}">
      <dgm:prSet/>
      <dgm:spPr/>
      <dgm:t>
        <a:bodyPr/>
        <a:lstStyle/>
        <a:p>
          <a:endParaRPr lang="fr-FR"/>
        </a:p>
      </dgm:t>
    </dgm:pt>
    <dgm:pt modelId="{E84C12AD-6161-467D-AD43-8AB5ABBD4DCF}">
      <dgm:prSet phldrT="[Texte]"/>
      <dgm:spPr/>
      <dgm:t>
        <a:bodyPr/>
        <a:lstStyle/>
        <a:p>
          <a:r>
            <a:rPr lang="fr-FR" dirty="0"/>
            <a:t>CM</a:t>
          </a:r>
        </a:p>
      </dgm:t>
    </dgm:pt>
    <dgm:pt modelId="{FABF291F-B192-4B15-BC4A-9644C0D2E4D2}" type="parTrans" cxnId="{AC7FBDE6-BC46-4E33-B4DD-1CC7173C8D2B}">
      <dgm:prSet/>
      <dgm:spPr/>
      <dgm:t>
        <a:bodyPr/>
        <a:lstStyle/>
        <a:p>
          <a:endParaRPr lang="fr-FR"/>
        </a:p>
      </dgm:t>
    </dgm:pt>
    <dgm:pt modelId="{8C11857B-91CB-4A33-A8A2-6BA0243D8C5C}" type="sibTrans" cxnId="{AC7FBDE6-BC46-4E33-B4DD-1CC7173C8D2B}">
      <dgm:prSet/>
      <dgm:spPr/>
      <dgm:t>
        <a:bodyPr/>
        <a:lstStyle/>
        <a:p>
          <a:endParaRPr lang="fr-FR"/>
        </a:p>
      </dgm:t>
    </dgm:pt>
    <dgm:pt modelId="{A4FAD2A9-6AA3-45C1-A5A9-2CEEDBC3C4B0}">
      <dgm:prSet phldrT="[Texte]"/>
      <dgm:spPr/>
      <dgm:t>
        <a:bodyPr/>
        <a:lstStyle/>
        <a:p>
          <a:r>
            <a:rPr lang="fr-FR" dirty="0"/>
            <a:t>UE Matériaux</a:t>
          </a:r>
        </a:p>
      </dgm:t>
    </dgm:pt>
    <dgm:pt modelId="{92CC4FB7-7086-4042-94EC-3F31D9430F82}" type="parTrans" cxnId="{4D138139-CA9B-448A-92C0-DDBBF0DE9D35}">
      <dgm:prSet/>
      <dgm:spPr/>
      <dgm:t>
        <a:bodyPr/>
        <a:lstStyle/>
        <a:p>
          <a:endParaRPr lang="fr-FR"/>
        </a:p>
      </dgm:t>
    </dgm:pt>
    <dgm:pt modelId="{AFFA11AC-EECD-4CDE-9901-DC55485AAA4E}" type="sibTrans" cxnId="{4D138139-CA9B-448A-92C0-DDBBF0DE9D35}">
      <dgm:prSet/>
      <dgm:spPr/>
      <dgm:t>
        <a:bodyPr/>
        <a:lstStyle/>
        <a:p>
          <a:endParaRPr lang="fr-FR"/>
        </a:p>
      </dgm:t>
    </dgm:pt>
    <dgm:pt modelId="{028BE2B4-6E22-4372-90E2-2723A549EEEC}">
      <dgm:prSet phldrT="[Texte]"/>
      <dgm:spPr/>
      <dgm:t>
        <a:bodyPr/>
        <a:lstStyle/>
        <a:p>
          <a:r>
            <a:rPr lang="fr-FR" dirty="0"/>
            <a:t>CM</a:t>
          </a:r>
        </a:p>
      </dgm:t>
    </dgm:pt>
    <dgm:pt modelId="{72223D84-5F34-4051-B227-0A5B473B9FEC}" type="parTrans" cxnId="{C428DAAD-0134-412C-A04F-07018E1C50BB}">
      <dgm:prSet/>
      <dgm:spPr/>
      <dgm:t>
        <a:bodyPr/>
        <a:lstStyle/>
        <a:p>
          <a:endParaRPr lang="fr-FR"/>
        </a:p>
      </dgm:t>
    </dgm:pt>
    <dgm:pt modelId="{2E0084DB-C8C0-4BF7-8DBB-006C9F1528A0}" type="sibTrans" cxnId="{C428DAAD-0134-412C-A04F-07018E1C50BB}">
      <dgm:prSet/>
      <dgm:spPr/>
      <dgm:t>
        <a:bodyPr/>
        <a:lstStyle/>
        <a:p>
          <a:endParaRPr lang="fr-FR"/>
        </a:p>
      </dgm:t>
    </dgm:pt>
    <dgm:pt modelId="{338B4479-EB28-4B94-A7E0-0A835EE0FD9C}">
      <dgm:prSet phldrT="[Texte]"/>
      <dgm:spPr/>
      <dgm:t>
        <a:bodyPr/>
        <a:lstStyle/>
        <a:p>
          <a:r>
            <a:rPr lang="fr-FR" dirty="0"/>
            <a:t>TP</a:t>
          </a:r>
        </a:p>
      </dgm:t>
    </dgm:pt>
    <dgm:pt modelId="{7F884AC3-8549-482D-B39C-FCBD08F63754}" type="parTrans" cxnId="{77FAE6F1-1D75-4034-81DD-565CD3C3F7F8}">
      <dgm:prSet/>
      <dgm:spPr/>
      <dgm:t>
        <a:bodyPr/>
        <a:lstStyle/>
        <a:p>
          <a:endParaRPr lang="fr-FR"/>
        </a:p>
      </dgm:t>
    </dgm:pt>
    <dgm:pt modelId="{B4868EE5-6225-4C37-A91D-24EB450F398F}" type="sibTrans" cxnId="{77FAE6F1-1D75-4034-81DD-565CD3C3F7F8}">
      <dgm:prSet/>
      <dgm:spPr/>
      <dgm:t>
        <a:bodyPr/>
        <a:lstStyle/>
        <a:p>
          <a:endParaRPr lang="fr-FR"/>
        </a:p>
      </dgm:t>
    </dgm:pt>
    <dgm:pt modelId="{A63A7037-B875-4C5D-8DAC-E53122183F99}">
      <dgm:prSet phldrT="[Texte]"/>
      <dgm:spPr/>
      <dgm:t>
        <a:bodyPr/>
        <a:lstStyle/>
        <a:p>
          <a:r>
            <a:rPr lang="fr-FR" dirty="0"/>
            <a:t>TD</a:t>
          </a:r>
        </a:p>
      </dgm:t>
    </dgm:pt>
    <dgm:pt modelId="{E1615123-C754-40F9-A5E1-915786E7499D}" type="parTrans" cxnId="{7FD3C1D7-B69B-476B-8A2D-CE644589CF5F}">
      <dgm:prSet/>
      <dgm:spPr/>
      <dgm:t>
        <a:bodyPr/>
        <a:lstStyle/>
        <a:p>
          <a:endParaRPr lang="fr-FR"/>
        </a:p>
      </dgm:t>
    </dgm:pt>
    <dgm:pt modelId="{40167D2B-8772-4C91-968B-6BDC33B92073}" type="sibTrans" cxnId="{7FD3C1D7-B69B-476B-8A2D-CE644589CF5F}">
      <dgm:prSet/>
      <dgm:spPr/>
      <dgm:t>
        <a:bodyPr/>
        <a:lstStyle/>
        <a:p>
          <a:endParaRPr lang="fr-FR"/>
        </a:p>
      </dgm:t>
    </dgm:pt>
    <dgm:pt modelId="{0727C536-5FDA-4F24-9322-520CC67A7F1E}">
      <dgm:prSet phldrT="[Texte]"/>
      <dgm:spPr/>
      <dgm:t>
        <a:bodyPr/>
        <a:lstStyle/>
        <a:p>
          <a:r>
            <a:rPr lang="fr-FR" dirty="0"/>
            <a:t>TP</a:t>
          </a:r>
        </a:p>
      </dgm:t>
    </dgm:pt>
    <dgm:pt modelId="{04338771-6614-4503-8E00-831E75C33546}" type="parTrans" cxnId="{E5E0C43E-2BF5-4528-B8D8-16ED76EDCAA7}">
      <dgm:prSet/>
      <dgm:spPr/>
      <dgm:t>
        <a:bodyPr/>
        <a:lstStyle/>
        <a:p>
          <a:endParaRPr lang="fr-FR"/>
        </a:p>
      </dgm:t>
    </dgm:pt>
    <dgm:pt modelId="{DBE5F5CB-A675-411F-8A16-48A1CDAB6B6F}" type="sibTrans" cxnId="{E5E0C43E-2BF5-4528-B8D8-16ED76EDCAA7}">
      <dgm:prSet/>
      <dgm:spPr/>
      <dgm:t>
        <a:bodyPr/>
        <a:lstStyle/>
        <a:p>
          <a:endParaRPr lang="fr-FR"/>
        </a:p>
      </dgm:t>
    </dgm:pt>
    <dgm:pt modelId="{048040F3-5A11-4F31-8C7F-CEF6C49FAE34}">
      <dgm:prSet phldrT="[Texte]"/>
      <dgm:spPr/>
      <dgm:t>
        <a:bodyPr/>
        <a:lstStyle/>
        <a:p>
          <a:r>
            <a:rPr lang="fr-FR" dirty="0"/>
            <a:t>TD</a:t>
          </a:r>
        </a:p>
      </dgm:t>
    </dgm:pt>
    <dgm:pt modelId="{D01CE282-6EB4-404F-8A28-4F6C93C456CE}" type="parTrans" cxnId="{F7579DA6-B395-452D-9B7A-66AC360C003D}">
      <dgm:prSet/>
      <dgm:spPr/>
      <dgm:t>
        <a:bodyPr/>
        <a:lstStyle/>
        <a:p>
          <a:endParaRPr lang="fr-FR"/>
        </a:p>
      </dgm:t>
    </dgm:pt>
    <dgm:pt modelId="{27D56B22-DC99-4291-AB28-DA296B41CFC2}" type="sibTrans" cxnId="{F7579DA6-B395-452D-9B7A-66AC360C003D}">
      <dgm:prSet/>
      <dgm:spPr/>
      <dgm:t>
        <a:bodyPr/>
        <a:lstStyle/>
        <a:p>
          <a:endParaRPr lang="fr-FR"/>
        </a:p>
      </dgm:t>
    </dgm:pt>
    <dgm:pt modelId="{F9DC23B4-2EBB-4050-AEDC-4C90FAF2ADAB}">
      <dgm:prSet phldrT="[Texte]"/>
      <dgm:spPr/>
      <dgm:t>
        <a:bodyPr/>
        <a:lstStyle/>
        <a:p>
          <a:r>
            <a:rPr lang="fr-FR" dirty="0"/>
            <a:t>TP</a:t>
          </a:r>
        </a:p>
      </dgm:t>
    </dgm:pt>
    <dgm:pt modelId="{C5870C1A-2840-49FE-A3DD-8154A5416CEF}" type="parTrans" cxnId="{5D61ECB0-DD90-4F17-A953-F0F4C15DA182}">
      <dgm:prSet/>
      <dgm:spPr/>
      <dgm:t>
        <a:bodyPr/>
        <a:lstStyle/>
        <a:p>
          <a:endParaRPr lang="fr-FR"/>
        </a:p>
      </dgm:t>
    </dgm:pt>
    <dgm:pt modelId="{E7198408-9946-43FD-AA7E-86CB7EBF4309}" type="sibTrans" cxnId="{5D61ECB0-DD90-4F17-A953-F0F4C15DA182}">
      <dgm:prSet/>
      <dgm:spPr/>
      <dgm:t>
        <a:bodyPr/>
        <a:lstStyle/>
        <a:p>
          <a:endParaRPr lang="fr-FR"/>
        </a:p>
      </dgm:t>
    </dgm:pt>
    <dgm:pt modelId="{1144C076-8558-4DB2-9E52-438021C8A8AF}">
      <dgm:prSet phldrT="[Texte]"/>
      <dgm:spPr/>
      <dgm:t>
        <a:bodyPr/>
        <a:lstStyle/>
        <a:p>
          <a:r>
            <a:rPr lang="fr-FR" dirty="0"/>
            <a:t>TD</a:t>
          </a:r>
        </a:p>
      </dgm:t>
    </dgm:pt>
    <dgm:pt modelId="{2FC60743-A834-4413-ACFC-6137EBCB2E83}" type="parTrans" cxnId="{1BE1E304-2E30-4988-9BD1-FA2E5EFDFE72}">
      <dgm:prSet/>
      <dgm:spPr/>
      <dgm:t>
        <a:bodyPr/>
        <a:lstStyle/>
        <a:p>
          <a:endParaRPr lang="fr-FR"/>
        </a:p>
      </dgm:t>
    </dgm:pt>
    <dgm:pt modelId="{C94ACFFA-C77B-46DF-8988-D388EB4CF9E3}" type="sibTrans" cxnId="{1BE1E304-2E30-4988-9BD1-FA2E5EFDFE72}">
      <dgm:prSet/>
      <dgm:spPr/>
      <dgm:t>
        <a:bodyPr/>
        <a:lstStyle/>
        <a:p>
          <a:endParaRPr lang="fr-FR"/>
        </a:p>
      </dgm:t>
    </dgm:pt>
    <dgm:pt modelId="{FC00E73C-D26B-4BC9-974B-32076856B1C9}">
      <dgm:prSet phldrT="[Texte]"/>
      <dgm:spPr/>
      <dgm:t>
        <a:bodyPr/>
        <a:lstStyle/>
        <a:p>
          <a:r>
            <a:rPr lang="fr-FR" dirty="0"/>
            <a:t>TP</a:t>
          </a:r>
        </a:p>
      </dgm:t>
    </dgm:pt>
    <dgm:pt modelId="{0D25233E-1C36-4B21-A8DB-D6402CC11AA7}" type="parTrans" cxnId="{C724B8BF-DBA4-44DC-9DD1-FBDB1641F236}">
      <dgm:prSet/>
      <dgm:spPr/>
      <dgm:t>
        <a:bodyPr/>
        <a:lstStyle/>
        <a:p>
          <a:endParaRPr lang="fr-FR"/>
        </a:p>
      </dgm:t>
    </dgm:pt>
    <dgm:pt modelId="{4757C21B-7725-4EEF-9107-6C395F99F526}" type="sibTrans" cxnId="{C724B8BF-DBA4-44DC-9DD1-FBDB1641F236}">
      <dgm:prSet/>
      <dgm:spPr/>
      <dgm:t>
        <a:bodyPr/>
        <a:lstStyle/>
        <a:p>
          <a:endParaRPr lang="fr-FR"/>
        </a:p>
      </dgm:t>
    </dgm:pt>
    <dgm:pt modelId="{F6D17E24-6821-4063-BFD3-A75363D9E27E}" type="pres">
      <dgm:prSet presAssocID="{F04F3210-BE09-4903-A3EA-691C15D9CD93}" presName="Name0" presStyleCnt="0">
        <dgm:presLayoutVars>
          <dgm:chPref val="3"/>
          <dgm:dir/>
          <dgm:animLvl val="lvl"/>
          <dgm:resizeHandles/>
        </dgm:presLayoutVars>
      </dgm:prSet>
      <dgm:spPr/>
    </dgm:pt>
    <dgm:pt modelId="{237C3032-5082-4B2C-8093-0757543C7F06}" type="pres">
      <dgm:prSet presAssocID="{FD900849-40E4-49B6-89F3-3A7F1FD70379}" presName="horFlow" presStyleCnt="0"/>
      <dgm:spPr/>
    </dgm:pt>
    <dgm:pt modelId="{51A8E3D3-5C76-4B94-A9C8-1C727746A40A}" type="pres">
      <dgm:prSet presAssocID="{FD900849-40E4-49B6-89F3-3A7F1FD70379}" presName="bigChev" presStyleLbl="node1" presStyleIdx="0" presStyleCnt="4"/>
      <dgm:spPr/>
    </dgm:pt>
    <dgm:pt modelId="{4F75FD87-1AB1-47EE-A874-BF9F3D65CC8D}" type="pres">
      <dgm:prSet presAssocID="{0D656C35-8C0D-4DB9-9368-AD64FADE7B05}" presName="parTrans" presStyleCnt="0"/>
      <dgm:spPr/>
    </dgm:pt>
    <dgm:pt modelId="{658BFBF2-4CDD-4C69-86FE-63ECE2FFBE10}" type="pres">
      <dgm:prSet presAssocID="{3220DDF0-32A7-4565-A486-12C6A4BFAAA5}" presName="node" presStyleLbl="alignAccFollowNode1" presStyleIdx="0" presStyleCnt="12">
        <dgm:presLayoutVars>
          <dgm:bulletEnabled val="1"/>
        </dgm:presLayoutVars>
      </dgm:prSet>
      <dgm:spPr/>
    </dgm:pt>
    <dgm:pt modelId="{54FA4684-C559-431A-8EF7-1ECC4A616641}" type="pres">
      <dgm:prSet presAssocID="{501B7CF8-0DC9-401E-AD02-705F49C6F2D3}" presName="sibTrans" presStyleCnt="0"/>
      <dgm:spPr/>
    </dgm:pt>
    <dgm:pt modelId="{B53E14E7-358F-40E1-B38F-06272004DE6E}" type="pres">
      <dgm:prSet presAssocID="{0BBC6479-A695-4A8C-B458-A28DF3C7E145}" presName="node" presStyleLbl="alignAccFollowNode1" presStyleIdx="1" presStyleCnt="12">
        <dgm:presLayoutVars>
          <dgm:bulletEnabled val="1"/>
        </dgm:presLayoutVars>
      </dgm:prSet>
      <dgm:spPr/>
    </dgm:pt>
    <dgm:pt modelId="{3820ABCA-A3E7-45C2-8C33-C9942BCAE4DD}" type="pres">
      <dgm:prSet presAssocID="{95F8AA40-D8E8-49FE-B95B-94A7D49544E8}" presName="sibTrans" presStyleCnt="0"/>
      <dgm:spPr/>
    </dgm:pt>
    <dgm:pt modelId="{EC4BF313-B63D-413A-B826-8E14F77C0C0B}" type="pres">
      <dgm:prSet presAssocID="{338B4479-EB28-4B94-A7E0-0A835EE0FD9C}" presName="node" presStyleLbl="alignAccFollowNode1" presStyleIdx="2" presStyleCnt="12">
        <dgm:presLayoutVars>
          <dgm:bulletEnabled val="1"/>
        </dgm:presLayoutVars>
      </dgm:prSet>
      <dgm:spPr/>
    </dgm:pt>
    <dgm:pt modelId="{7A468231-3820-4FE4-9071-5D43372ECA31}" type="pres">
      <dgm:prSet presAssocID="{FD900849-40E4-49B6-89F3-3A7F1FD70379}" presName="vSp" presStyleCnt="0"/>
      <dgm:spPr/>
    </dgm:pt>
    <dgm:pt modelId="{19443919-8002-4E00-8D34-F202B98BD4CC}" type="pres">
      <dgm:prSet presAssocID="{B43F020F-2ABC-4864-ACB5-787A8FE68FD6}" presName="horFlow" presStyleCnt="0"/>
      <dgm:spPr/>
    </dgm:pt>
    <dgm:pt modelId="{0868E574-C7A6-4E94-A6B8-C06CC3A3496E}" type="pres">
      <dgm:prSet presAssocID="{B43F020F-2ABC-4864-ACB5-787A8FE68FD6}" presName="bigChev" presStyleLbl="node1" presStyleIdx="1" presStyleCnt="4"/>
      <dgm:spPr/>
    </dgm:pt>
    <dgm:pt modelId="{1D5CE482-81FF-4067-9343-27F8D9DD7781}" type="pres">
      <dgm:prSet presAssocID="{5C1F5625-90A5-44F1-B1F7-6C02110036AE}" presName="parTrans" presStyleCnt="0"/>
      <dgm:spPr/>
    </dgm:pt>
    <dgm:pt modelId="{27C9C540-8040-40D1-928C-B5BE0592EA1E}" type="pres">
      <dgm:prSet presAssocID="{54F646ED-EFFD-446E-B212-1D8F85046981}" presName="node" presStyleLbl="alignAccFollowNode1" presStyleIdx="3" presStyleCnt="12">
        <dgm:presLayoutVars>
          <dgm:bulletEnabled val="1"/>
        </dgm:presLayoutVars>
      </dgm:prSet>
      <dgm:spPr/>
    </dgm:pt>
    <dgm:pt modelId="{9F99AE26-1095-4DDF-8FCB-A7CD0EBF05E7}" type="pres">
      <dgm:prSet presAssocID="{F92D73BC-5679-411D-89B8-094E8AEF30CC}" presName="sibTrans" presStyleCnt="0"/>
      <dgm:spPr/>
    </dgm:pt>
    <dgm:pt modelId="{38F18BB7-F582-49BF-BED9-32C489BA4388}" type="pres">
      <dgm:prSet presAssocID="{A63A7037-B875-4C5D-8DAC-E53122183F99}" presName="node" presStyleLbl="alignAccFollowNode1" presStyleIdx="4" presStyleCnt="12">
        <dgm:presLayoutVars>
          <dgm:bulletEnabled val="1"/>
        </dgm:presLayoutVars>
      </dgm:prSet>
      <dgm:spPr/>
    </dgm:pt>
    <dgm:pt modelId="{88961863-7D90-429B-B86E-A3DDE584E1D9}" type="pres">
      <dgm:prSet presAssocID="{40167D2B-8772-4C91-968B-6BDC33B92073}" presName="sibTrans" presStyleCnt="0"/>
      <dgm:spPr/>
    </dgm:pt>
    <dgm:pt modelId="{74FF3A51-2F99-4F78-93E5-25A7511E6A02}" type="pres">
      <dgm:prSet presAssocID="{0727C536-5FDA-4F24-9322-520CC67A7F1E}" presName="node" presStyleLbl="alignAccFollowNode1" presStyleIdx="5" presStyleCnt="12">
        <dgm:presLayoutVars>
          <dgm:bulletEnabled val="1"/>
        </dgm:presLayoutVars>
      </dgm:prSet>
      <dgm:spPr/>
    </dgm:pt>
    <dgm:pt modelId="{2F4B6FF8-3F91-4002-B53C-534A608E0D5A}" type="pres">
      <dgm:prSet presAssocID="{B43F020F-2ABC-4864-ACB5-787A8FE68FD6}" presName="vSp" presStyleCnt="0"/>
      <dgm:spPr/>
    </dgm:pt>
    <dgm:pt modelId="{54C5A582-5F46-484E-8B7A-5F001C45305A}" type="pres">
      <dgm:prSet presAssocID="{ED4E7882-B587-4DB7-953F-B9B8ED046755}" presName="horFlow" presStyleCnt="0"/>
      <dgm:spPr/>
    </dgm:pt>
    <dgm:pt modelId="{8D41C463-937D-4073-AA6E-899840D78D9E}" type="pres">
      <dgm:prSet presAssocID="{ED4E7882-B587-4DB7-953F-B9B8ED046755}" presName="bigChev" presStyleLbl="node1" presStyleIdx="2" presStyleCnt="4"/>
      <dgm:spPr/>
    </dgm:pt>
    <dgm:pt modelId="{DD093A35-D84D-4BBC-BEB7-7B3002A00CD9}" type="pres">
      <dgm:prSet presAssocID="{72223D84-5F34-4051-B227-0A5B473B9FEC}" presName="parTrans" presStyleCnt="0"/>
      <dgm:spPr/>
    </dgm:pt>
    <dgm:pt modelId="{127F909D-A949-45BF-9409-FACFFC1340F5}" type="pres">
      <dgm:prSet presAssocID="{028BE2B4-6E22-4372-90E2-2723A549EEEC}" presName="node" presStyleLbl="alignAccFollowNode1" presStyleIdx="6" presStyleCnt="12">
        <dgm:presLayoutVars>
          <dgm:bulletEnabled val="1"/>
        </dgm:presLayoutVars>
      </dgm:prSet>
      <dgm:spPr/>
    </dgm:pt>
    <dgm:pt modelId="{2549565A-886F-4C64-8138-32C34FB70E19}" type="pres">
      <dgm:prSet presAssocID="{2E0084DB-C8C0-4BF7-8DBB-006C9F1528A0}" presName="sibTrans" presStyleCnt="0"/>
      <dgm:spPr/>
    </dgm:pt>
    <dgm:pt modelId="{F9849878-F03E-4FE1-9C2C-7AC7653CF94A}" type="pres">
      <dgm:prSet presAssocID="{048040F3-5A11-4F31-8C7F-CEF6C49FAE34}" presName="node" presStyleLbl="alignAccFollowNode1" presStyleIdx="7" presStyleCnt="12">
        <dgm:presLayoutVars>
          <dgm:bulletEnabled val="1"/>
        </dgm:presLayoutVars>
      </dgm:prSet>
      <dgm:spPr/>
    </dgm:pt>
    <dgm:pt modelId="{6891AE21-857C-4C3A-88A8-215A57F93BCF}" type="pres">
      <dgm:prSet presAssocID="{27D56B22-DC99-4291-AB28-DA296B41CFC2}" presName="sibTrans" presStyleCnt="0"/>
      <dgm:spPr/>
    </dgm:pt>
    <dgm:pt modelId="{1D0D82D0-2853-48AC-BC9F-88210B9485E1}" type="pres">
      <dgm:prSet presAssocID="{F9DC23B4-2EBB-4050-AEDC-4C90FAF2ADAB}" presName="node" presStyleLbl="alignAccFollowNode1" presStyleIdx="8" presStyleCnt="12">
        <dgm:presLayoutVars>
          <dgm:bulletEnabled val="1"/>
        </dgm:presLayoutVars>
      </dgm:prSet>
      <dgm:spPr/>
    </dgm:pt>
    <dgm:pt modelId="{A310E1FA-88B8-42F0-938A-1C17AD12F619}" type="pres">
      <dgm:prSet presAssocID="{ED4E7882-B587-4DB7-953F-B9B8ED046755}" presName="vSp" presStyleCnt="0"/>
      <dgm:spPr/>
    </dgm:pt>
    <dgm:pt modelId="{67F9E679-FA8F-48B3-A277-8B4537E085A7}" type="pres">
      <dgm:prSet presAssocID="{A4FAD2A9-6AA3-45C1-A5A9-2CEEDBC3C4B0}" presName="horFlow" presStyleCnt="0"/>
      <dgm:spPr/>
    </dgm:pt>
    <dgm:pt modelId="{49F6596E-E941-4592-8CF8-431932E68FDA}" type="pres">
      <dgm:prSet presAssocID="{A4FAD2A9-6AA3-45C1-A5A9-2CEEDBC3C4B0}" presName="bigChev" presStyleLbl="node1" presStyleIdx="3" presStyleCnt="4"/>
      <dgm:spPr/>
    </dgm:pt>
    <dgm:pt modelId="{BD85D57B-E1F9-4B31-A0E9-5175EC51E7E1}" type="pres">
      <dgm:prSet presAssocID="{FABF291F-B192-4B15-BC4A-9644C0D2E4D2}" presName="parTrans" presStyleCnt="0"/>
      <dgm:spPr/>
    </dgm:pt>
    <dgm:pt modelId="{58C8E560-0574-4B2A-9776-CA316C4E242D}" type="pres">
      <dgm:prSet presAssocID="{E84C12AD-6161-467D-AD43-8AB5ABBD4DCF}" presName="node" presStyleLbl="alignAccFollowNode1" presStyleIdx="9" presStyleCnt="12">
        <dgm:presLayoutVars>
          <dgm:bulletEnabled val="1"/>
        </dgm:presLayoutVars>
      </dgm:prSet>
      <dgm:spPr/>
    </dgm:pt>
    <dgm:pt modelId="{8BBF9945-D418-4DDD-8CFB-4460742E77ED}" type="pres">
      <dgm:prSet presAssocID="{8C11857B-91CB-4A33-A8A2-6BA0243D8C5C}" presName="sibTrans" presStyleCnt="0"/>
      <dgm:spPr/>
    </dgm:pt>
    <dgm:pt modelId="{2B78FCC6-76FC-4DDB-91F0-4DC11139B7CB}" type="pres">
      <dgm:prSet presAssocID="{1144C076-8558-4DB2-9E52-438021C8A8AF}" presName="node" presStyleLbl="alignAccFollowNode1" presStyleIdx="10" presStyleCnt="12">
        <dgm:presLayoutVars>
          <dgm:bulletEnabled val="1"/>
        </dgm:presLayoutVars>
      </dgm:prSet>
      <dgm:spPr/>
    </dgm:pt>
    <dgm:pt modelId="{3C574EA2-C377-4842-9A5B-701A6F36D401}" type="pres">
      <dgm:prSet presAssocID="{C94ACFFA-C77B-46DF-8988-D388EB4CF9E3}" presName="sibTrans" presStyleCnt="0"/>
      <dgm:spPr/>
    </dgm:pt>
    <dgm:pt modelId="{7AB45BB4-22AF-45E3-B949-6608255B890A}" type="pres">
      <dgm:prSet presAssocID="{FC00E73C-D26B-4BC9-974B-32076856B1C9}" presName="node" presStyleLbl="alignAccFollowNode1" presStyleIdx="11" presStyleCnt="12">
        <dgm:presLayoutVars>
          <dgm:bulletEnabled val="1"/>
        </dgm:presLayoutVars>
      </dgm:prSet>
      <dgm:spPr/>
    </dgm:pt>
  </dgm:ptLst>
  <dgm:cxnLst>
    <dgm:cxn modelId="{1BE1E304-2E30-4988-9BD1-FA2E5EFDFE72}" srcId="{A4FAD2A9-6AA3-45C1-A5A9-2CEEDBC3C4B0}" destId="{1144C076-8558-4DB2-9E52-438021C8A8AF}" srcOrd="1" destOrd="0" parTransId="{2FC60743-A834-4413-ACFC-6137EBCB2E83}" sibTransId="{C94ACFFA-C77B-46DF-8988-D388EB4CF9E3}"/>
    <dgm:cxn modelId="{41E1EE05-C22C-4DE4-968B-935BABC10FC9}" type="presOf" srcId="{F9DC23B4-2EBB-4050-AEDC-4C90FAF2ADAB}" destId="{1D0D82D0-2853-48AC-BC9F-88210B9485E1}" srcOrd="0" destOrd="0" presId="urn:microsoft.com/office/officeart/2005/8/layout/lProcess3"/>
    <dgm:cxn modelId="{F2220806-1F8D-446D-95C6-34B6E78174B7}" type="presOf" srcId="{028BE2B4-6E22-4372-90E2-2723A549EEEC}" destId="{127F909D-A949-45BF-9409-FACFFC1340F5}" srcOrd="0" destOrd="0" presId="urn:microsoft.com/office/officeart/2005/8/layout/lProcess3"/>
    <dgm:cxn modelId="{86507916-3A77-47B6-BE8D-23EBDC38F9F9}" srcId="{B43F020F-2ABC-4864-ACB5-787A8FE68FD6}" destId="{54F646ED-EFFD-446E-B212-1D8F85046981}" srcOrd="0" destOrd="0" parTransId="{5C1F5625-90A5-44F1-B1F7-6C02110036AE}" sibTransId="{F92D73BC-5679-411D-89B8-094E8AEF30CC}"/>
    <dgm:cxn modelId="{5679FE1A-A315-47D5-ADD7-D3AA0FB85118}" type="presOf" srcId="{0727C536-5FDA-4F24-9322-520CC67A7F1E}" destId="{74FF3A51-2F99-4F78-93E5-25A7511E6A02}" srcOrd="0" destOrd="0" presId="urn:microsoft.com/office/officeart/2005/8/layout/lProcess3"/>
    <dgm:cxn modelId="{4D138139-CA9B-448A-92C0-DDBBF0DE9D35}" srcId="{F04F3210-BE09-4903-A3EA-691C15D9CD93}" destId="{A4FAD2A9-6AA3-45C1-A5A9-2CEEDBC3C4B0}" srcOrd="3" destOrd="0" parTransId="{92CC4FB7-7086-4042-94EC-3F31D9430F82}" sibTransId="{AFFA11AC-EECD-4CDE-9901-DC55485AAA4E}"/>
    <dgm:cxn modelId="{E5E0C43E-2BF5-4528-B8D8-16ED76EDCAA7}" srcId="{B43F020F-2ABC-4864-ACB5-787A8FE68FD6}" destId="{0727C536-5FDA-4F24-9322-520CC67A7F1E}" srcOrd="2" destOrd="0" parTransId="{04338771-6614-4503-8E00-831E75C33546}" sibTransId="{DBE5F5CB-A675-411F-8A16-48A1CDAB6B6F}"/>
    <dgm:cxn modelId="{BD871D4B-127B-4747-929F-01BD3820FA08}" srcId="{F04F3210-BE09-4903-A3EA-691C15D9CD93}" destId="{B43F020F-2ABC-4864-ACB5-787A8FE68FD6}" srcOrd="1" destOrd="0" parTransId="{5CCAAF11-1AD0-4F1B-A452-2961A14A0DFD}" sibTransId="{DCBC5E3E-9EF7-4027-B968-0F045C794AE8}"/>
    <dgm:cxn modelId="{92F0E251-8355-4026-81C2-85E28CE23898}" type="presOf" srcId="{048040F3-5A11-4F31-8C7F-CEF6C49FAE34}" destId="{F9849878-F03E-4FE1-9C2C-7AC7653CF94A}" srcOrd="0" destOrd="0" presId="urn:microsoft.com/office/officeart/2005/8/layout/lProcess3"/>
    <dgm:cxn modelId="{41CB9953-634E-493C-A4D3-3ADF56AD1895}" type="presOf" srcId="{338B4479-EB28-4B94-A7E0-0A835EE0FD9C}" destId="{EC4BF313-B63D-413A-B826-8E14F77C0C0B}" srcOrd="0" destOrd="0" presId="urn:microsoft.com/office/officeart/2005/8/layout/lProcess3"/>
    <dgm:cxn modelId="{34078956-6059-4BEF-8067-CC7E00FF33D7}" type="presOf" srcId="{E84C12AD-6161-467D-AD43-8AB5ABBD4DCF}" destId="{58C8E560-0574-4B2A-9776-CA316C4E242D}" srcOrd="0" destOrd="0" presId="urn:microsoft.com/office/officeart/2005/8/layout/lProcess3"/>
    <dgm:cxn modelId="{7055C15B-68C1-4881-97D2-F6F139F48CF7}" type="presOf" srcId="{B43F020F-2ABC-4864-ACB5-787A8FE68FD6}" destId="{0868E574-C7A6-4E94-A6B8-C06CC3A3496E}" srcOrd="0" destOrd="0" presId="urn:microsoft.com/office/officeart/2005/8/layout/lProcess3"/>
    <dgm:cxn modelId="{D8AD7065-27F0-4838-AB4A-0B53BE72C309}" type="presOf" srcId="{FC00E73C-D26B-4BC9-974B-32076856B1C9}" destId="{7AB45BB4-22AF-45E3-B949-6608255B890A}" srcOrd="0" destOrd="0" presId="urn:microsoft.com/office/officeart/2005/8/layout/lProcess3"/>
    <dgm:cxn modelId="{227A647D-2B9F-4A71-9613-DDA3F02FF385}" type="presOf" srcId="{1144C076-8558-4DB2-9E52-438021C8A8AF}" destId="{2B78FCC6-76FC-4DDB-91F0-4DC11139B7CB}" srcOrd="0" destOrd="0" presId="urn:microsoft.com/office/officeart/2005/8/layout/lProcess3"/>
    <dgm:cxn modelId="{6D283783-BFC7-4088-A3EE-2FE621B16D31}" srcId="{FD900849-40E4-49B6-89F3-3A7F1FD70379}" destId="{3220DDF0-32A7-4565-A486-12C6A4BFAAA5}" srcOrd="0" destOrd="0" parTransId="{0D656C35-8C0D-4DB9-9368-AD64FADE7B05}" sibTransId="{501B7CF8-0DC9-401E-AD02-705F49C6F2D3}"/>
    <dgm:cxn modelId="{32907886-44A0-45EA-BAC4-3CC3ABF56B5D}" type="presOf" srcId="{3220DDF0-32A7-4565-A486-12C6A4BFAAA5}" destId="{658BFBF2-4CDD-4C69-86FE-63ECE2FFBE10}" srcOrd="0" destOrd="0" presId="urn:microsoft.com/office/officeart/2005/8/layout/lProcess3"/>
    <dgm:cxn modelId="{CFAB999B-980F-4DBE-A67A-01635F1456E6}" srcId="{F04F3210-BE09-4903-A3EA-691C15D9CD93}" destId="{ED4E7882-B587-4DB7-953F-B9B8ED046755}" srcOrd="2" destOrd="0" parTransId="{2F97E083-5BE3-4342-8555-24416252DB26}" sibTransId="{A0F41F0B-4474-4547-B1B1-41F8FDC0D165}"/>
    <dgm:cxn modelId="{6F54D79C-03BC-4C71-AFC6-C71C25688CA6}" type="presOf" srcId="{FD900849-40E4-49B6-89F3-3A7F1FD70379}" destId="{51A8E3D3-5C76-4B94-A9C8-1C727746A40A}" srcOrd="0" destOrd="0" presId="urn:microsoft.com/office/officeart/2005/8/layout/lProcess3"/>
    <dgm:cxn modelId="{F7579DA6-B395-452D-9B7A-66AC360C003D}" srcId="{ED4E7882-B587-4DB7-953F-B9B8ED046755}" destId="{048040F3-5A11-4F31-8C7F-CEF6C49FAE34}" srcOrd="1" destOrd="0" parTransId="{D01CE282-6EB4-404F-8A28-4F6C93C456CE}" sibTransId="{27D56B22-DC99-4291-AB28-DA296B41CFC2}"/>
    <dgm:cxn modelId="{7A8472AA-A13B-4A69-9EF2-7DFC308A9C19}" type="presOf" srcId="{A4FAD2A9-6AA3-45C1-A5A9-2CEEDBC3C4B0}" destId="{49F6596E-E941-4592-8CF8-431932E68FDA}" srcOrd="0" destOrd="0" presId="urn:microsoft.com/office/officeart/2005/8/layout/lProcess3"/>
    <dgm:cxn modelId="{C428DAAD-0134-412C-A04F-07018E1C50BB}" srcId="{ED4E7882-B587-4DB7-953F-B9B8ED046755}" destId="{028BE2B4-6E22-4372-90E2-2723A549EEEC}" srcOrd="0" destOrd="0" parTransId="{72223D84-5F34-4051-B227-0A5B473B9FEC}" sibTransId="{2E0084DB-C8C0-4BF7-8DBB-006C9F1528A0}"/>
    <dgm:cxn modelId="{5D61ECB0-DD90-4F17-A953-F0F4C15DA182}" srcId="{ED4E7882-B587-4DB7-953F-B9B8ED046755}" destId="{F9DC23B4-2EBB-4050-AEDC-4C90FAF2ADAB}" srcOrd="2" destOrd="0" parTransId="{C5870C1A-2840-49FE-A3DD-8154A5416CEF}" sibTransId="{E7198408-9946-43FD-AA7E-86CB7EBF4309}"/>
    <dgm:cxn modelId="{E3BF07B5-882B-4B99-AB91-EBC21AFE20FD}" type="presOf" srcId="{ED4E7882-B587-4DB7-953F-B9B8ED046755}" destId="{8D41C463-937D-4073-AA6E-899840D78D9E}" srcOrd="0" destOrd="0" presId="urn:microsoft.com/office/officeart/2005/8/layout/lProcess3"/>
    <dgm:cxn modelId="{C724B8BF-DBA4-44DC-9DD1-FBDB1641F236}" srcId="{A4FAD2A9-6AA3-45C1-A5A9-2CEEDBC3C4B0}" destId="{FC00E73C-D26B-4BC9-974B-32076856B1C9}" srcOrd="2" destOrd="0" parTransId="{0D25233E-1C36-4B21-A8DB-D6402CC11AA7}" sibTransId="{4757C21B-7725-4EEF-9107-6C395F99F526}"/>
    <dgm:cxn modelId="{5FCA30C0-D041-4DDD-B851-0554A393EDCB}" srcId="{F04F3210-BE09-4903-A3EA-691C15D9CD93}" destId="{FD900849-40E4-49B6-89F3-3A7F1FD70379}" srcOrd="0" destOrd="0" parTransId="{9AE5D17F-E062-4571-B495-05CAF13D5DA9}" sibTransId="{A932D465-5A30-4DB0-B1A7-FBE7232E2BBF}"/>
    <dgm:cxn modelId="{C70671C0-74A7-43CA-A338-63F785BBBA53}" type="presOf" srcId="{A63A7037-B875-4C5D-8DAC-E53122183F99}" destId="{38F18BB7-F582-49BF-BED9-32C489BA4388}" srcOrd="0" destOrd="0" presId="urn:microsoft.com/office/officeart/2005/8/layout/lProcess3"/>
    <dgm:cxn modelId="{060678C1-F1D1-4298-B5FC-4E4B938ACAAA}" srcId="{FD900849-40E4-49B6-89F3-3A7F1FD70379}" destId="{0BBC6479-A695-4A8C-B458-A28DF3C7E145}" srcOrd="1" destOrd="0" parTransId="{79AF4CFF-96DE-4A46-A4B2-5A24D430A3DD}" sibTransId="{95F8AA40-D8E8-49FE-B95B-94A7D49544E8}"/>
    <dgm:cxn modelId="{DE30F1CF-AD01-4137-AC39-5D53AA81118E}" type="presOf" srcId="{0BBC6479-A695-4A8C-B458-A28DF3C7E145}" destId="{B53E14E7-358F-40E1-B38F-06272004DE6E}" srcOrd="0" destOrd="0" presId="urn:microsoft.com/office/officeart/2005/8/layout/lProcess3"/>
    <dgm:cxn modelId="{7FD3C1D7-B69B-476B-8A2D-CE644589CF5F}" srcId="{B43F020F-2ABC-4864-ACB5-787A8FE68FD6}" destId="{A63A7037-B875-4C5D-8DAC-E53122183F99}" srcOrd="1" destOrd="0" parTransId="{E1615123-C754-40F9-A5E1-915786E7499D}" sibTransId="{40167D2B-8772-4C91-968B-6BDC33B92073}"/>
    <dgm:cxn modelId="{AC7FBDE6-BC46-4E33-B4DD-1CC7173C8D2B}" srcId="{A4FAD2A9-6AA3-45C1-A5A9-2CEEDBC3C4B0}" destId="{E84C12AD-6161-467D-AD43-8AB5ABBD4DCF}" srcOrd="0" destOrd="0" parTransId="{FABF291F-B192-4B15-BC4A-9644C0D2E4D2}" sibTransId="{8C11857B-91CB-4A33-A8A2-6BA0243D8C5C}"/>
    <dgm:cxn modelId="{199717EB-6215-415D-910B-F9E770944241}" type="presOf" srcId="{54F646ED-EFFD-446E-B212-1D8F85046981}" destId="{27C9C540-8040-40D1-928C-B5BE0592EA1E}" srcOrd="0" destOrd="0" presId="urn:microsoft.com/office/officeart/2005/8/layout/lProcess3"/>
    <dgm:cxn modelId="{77FAE6F1-1D75-4034-81DD-565CD3C3F7F8}" srcId="{FD900849-40E4-49B6-89F3-3A7F1FD70379}" destId="{338B4479-EB28-4B94-A7E0-0A835EE0FD9C}" srcOrd="2" destOrd="0" parTransId="{7F884AC3-8549-482D-B39C-FCBD08F63754}" sibTransId="{B4868EE5-6225-4C37-A91D-24EB450F398F}"/>
    <dgm:cxn modelId="{A6BA15F6-87A4-4C82-BE65-2C4A6E36A327}" type="presOf" srcId="{F04F3210-BE09-4903-A3EA-691C15D9CD93}" destId="{F6D17E24-6821-4063-BFD3-A75363D9E27E}" srcOrd="0" destOrd="0" presId="urn:microsoft.com/office/officeart/2005/8/layout/lProcess3"/>
    <dgm:cxn modelId="{F66C488F-6D3B-43F8-84EE-31782CD4CDDE}" type="presParOf" srcId="{F6D17E24-6821-4063-BFD3-A75363D9E27E}" destId="{237C3032-5082-4B2C-8093-0757543C7F06}" srcOrd="0" destOrd="0" presId="urn:microsoft.com/office/officeart/2005/8/layout/lProcess3"/>
    <dgm:cxn modelId="{7DB0163C-BE65-4D93-B175-200100002719}" type="presParOf" srcId="{237C3032-5082-4B2C-8093-0757543C7F06}" destId="{51A8E3D3-5C76-4B94-A9C8-1C727746A40A}" srcOrd="0" destOrd="0" presId="urn:microsoft.com/office/officeart/2005/8/layout/lProcess3"/>
    <dgm:cxn modelId="{B60E4A24-D4E4-42E4-AE71-A5C236621B91}" type="presParOf" srcId="{237C3032-5082-4B2C-8093-0757543C7F06}" destId="{4F75FD87-1AB1-47EE-A874-BF9F3D65CC8D}" srcOrd="1" destOrd="0" presId="urn:microsoft.com/office/officeart/2005/8/layout/lProcess3"/>
    <dgm:cxn modelId="{EF78D15E-7AA3-4AC1-A5CF-AF72718DB63A}" type="presParOf" srcId="{237C3032-5082-4B2C-8093-0757543C7F06}" destId="{658BFBF2-4CDD-4C69-86FE-63ECE2FFBE10}" srcOrd="2" destOrd="0" presId="urn:microsoft.com/office/officeart/2005/8/layout/lProcess3"/>
    <dgm:cxn modelId="{BEF436F3-5F9D-4CF5-814B-23E6ED677A7E}" type="presParOf" srcId="{237C3032-5082-4B2C-8093-0757543C7F06}" destId="{54FA4684-C559-431A-8EF7-1ECC4A616641}" srcOrd="3" destOrd="0" presId="urn:microsoft.com/office/officeart/2005/8/layout/lProcess3"/>
    <dgm:cxn modelId="{DBF453BC-52D0-4618-BF2D-8F577130599E}" type="presParOf" srcId="{237C3032-5082-4B2C-8093-0757543C7F06}" destId="{B53E14E7-358F-40E1-B38F-06272004DE6E}" srcOrd="4" destOrd="0" presId="urn:microsoft.com/office/officeart/2005/8/layout/lProcess3"/>
    <dgm:cxn modelId="{BA52DE98-AABD-4413-8930-69B09381428B}" type="presParOf" srcId="{237C3032-5082-4B2C-8093-0757543C7F06}" destId="{3820ABCA-A3E7-45C2-8C33-C9942BCAE4DD}" srcOrd="5" destOrd="0" presId="urn:microsoft.com/office/officeart/2005/8/layout/lProcess3"/>
    <dgm:cxn modelId="{8416BFDD-1F9B-463D-B401-809818A47762}" type="presParOf" srcId="{237C3032-5082-4B2C-8093-0757543C7F06}" destId="{EC4BF313-B63D-413A-B826-8E14F77C0C0B}" srcOrd="6" destOrd="0" presId="urn:microsoft.com/office/officeart/2005/8/layout/lProcess3"/>
    <dgm:cxn modelId="{5C7A4E66-FC6A-49CB-A97E-D9553FD87C12}" type="presParOf" srcId="{F6D17E24-6821-4063-BFD3-A75363D9E27E}" destId="{7A468231-3820-4FE4-9071-5D43372ECA31}" srcOrd="1" destOrd="0" presId="urn:microsoft.com/office/officeart/2005/8/layout/lProcess3"/>
    <dgm:cxn modelId="{904A5A41-00AB-44A7-8712-68BE7BE80E4C}" type="presParOf" srcId="{F6D17E24-6821-4063-BFD3-A75363D9E27E}" destId="{19443919-8002-4E00-8D34-F202B98BD4CC}" srcOrd="2" destOrd="0" presId="urn:microsoft.com/office/officeart/2005/8/layout/lProcess3"/>
    <dgm:cxn modelId="{020C07F5-39B4-4C01-A5D3-CB0DE86B3987}" type="presParOf" srcId="{19443919-8002-4E00-8D34-F202B98BD4CC}" destId="{0868E574-C7A6-4E94-A6B8-C06CC3A3496E}" srcOrd="0" destOrd="0" presId="urn:microsoft.com/office/officeart/2005/8/layout/lProcess3"/>
    <dgm:cxn modelId="{E6CBBD73-68A0-4B46-B11C-E31B1E269D73}" type="presParOf" srcId="{19443919-8002-4E00-8D34-F202B98BD4CC}" destId="{1D5CE482-81FF-4067-9343-27F8D9DD7781}" srcOrd="1" destOrd="0" presId="urn:microsoft.com/office/officeart/2005/8/layout/lProcess3"/>
    <dgm:cxn modelId="{AE4C5449-24F0-4D30-82DA-F64D8C75C63B}" type="presParOf" srcId="{19443919-8002-4E00-8D34-F202B98BD4CC}" destId="{27C9C540-8040-40D1-928C-B5BE0592EA1E}" srcOrd="2" destOrd="0" presId="urn:microsoft.com/office/officeart/2005/8/layout/lProcess3"/>
    <dgm:cxn modelId="{2559F1D4-86AD-475E-895B-9858BBCE1648}" type="presParOf" srcId="{19443919-8002-4E00-8D34-F202B98BD4CC}" destId="{9F99AE26-1095-4DDF-8FCB-A7CD0EBF05E7}" srcOrd="3" destOrd="0" presId="urn:microsoft.com/office/officeart/2005/8/layout/lProcess3"/>
    <dgm:cxn modelId="{92EAC840-01D4-4A6F-A246-8EF26719C090}" type="presParOf" srcId="{19443919-8002-4E00-8D34-F202B98BD4CC}" destId="{38F18BB7-F582-49BF-BED9-32C489BA4388}" srcOrd="4" destOrd="0" presId="urn:microsoft.com/office/officeart/2005/8/layout/lProcess3"/>
    <dgm:cxn modelId="{4799969F-A4B2-4CBD-B6DD-546EBB8B2D25}" type="presParOf" srcId="{19443919-8002-4E00-8D34-F202B98BD4CC}" destId="{88961863-7D90-429B-B86E-A3DDE584E1D9}" srcOrd="5" destOrd="0" presId="urn:microsoft.com/office/officeart/2005/8/layout/lProcess3"/>
    <dgm:cxn modelId="{DC5C3435-5D24-441A-B308-36DA63739FE2}" type="presParOf" srcId="{19443919-8002-4E00-8D34-F202B98BD4CC}" destId="{74FF3A51-2F99-4F78-93E5-25A7511E6A02}" srcOrd="6" destOrd="0" presId="urn:microsoft.com/office/officeart/2005/8/layout/lProcess3"/>
    <dgm:cxn modelId="{BED87F6D-8022-410B-A307-F1975869AB15}" type="presParOf" srcId="{F6D17E24-6821-4063-BFD3-A75363D9E27E}" destId="{2F4B6FF8-3F91-4002-B53C-534A608E0D5A}" srcOrd="3" destOrd="0" presId="urn:microsoft.com/office/officeart/2005/8/layout/lProcess3"/>
    <dgm:cxn modelId="{0EF62A28-89D3-412A-B9E9-929FD3A8FD68}" type="presParOf" srcId="{F6D17E24-6821-4063-BFD3-A75363D9E27E}" destId="{54C5A582-5F46-484E-8B7A-5F001C45305A}" srcOrd="4" destOrd="0" presId="urn:microsoft.com/office/officeart/2005/8/layout/lProcess3"/>
    <dgm:cxn modelId="{932EB238-6D80-4669-B0E3-7C353D72B1C5}" type="presParOf" srcId="{54C5A582-5F46-484E-8B7A-5F001C45305A}" destId="{8D41C463-937D-4073-AA6E-899840D78D9E}" srcOrd="0" destOrd="0" presId="urn:microsoft.com/office/officeart/2005/8/layout/lProcess3"/>
    <dgm:cxn modelId="{7DC85C16-1A56-48DB-BA9F-91271C503DEA}" type="presParOf" srcId="{54C5A582-5F46-484E-8B7A-5F001C45305A}" destId="{DD093A35-D84D-4BBC-BEB7-7B3002A00CD9}" srcOrd="1" destOrd="0" presId="urn:microsoft.com/office/officeart/2005/8/layout/lProcess3"/>
    <dgm:cxn modelId="{A7580656-D682-460A-8C86-E704E50079DA}" type="presParOf" srcId="{54C5A582-5F46-484E-8B7A-5F001C45305A}" destId="{127F909D-A949-45BF-9409-FACFFC1340F5}" srcOrd="2" destOrd="0" presId="urn:microsoft.com/office/officeart/2005/8/layout/lProcess3"/>
    <dgm:cxn modelId="{89D3E332-A9D4-4B12-A8F4-84A12D694935}" type="presParOf" srcId="{54C5A582-5F46-484E-8B7A-5F001C45305A}" destId="{2549565A-886F-4C64-8138-32C34FB70E19}" srcOrd="3" destOrd="0" presId="urn:microsoft.com/office/officeart/2005/8/layout/lProcess3"/>
    <dgm:cxn modelId="{8C92E5EF-E6D1-4459-AFBE-8C360094045C}" type="presParOf" srcId="{54C5A582-5F46-484E-8B7A-5F001C45305A}" destId="{F9849878-F03E-4FE1-9C2C-7AC7653CF94A}" srcOrd="4" destOrd="0" presId="urn:microsoft.com/office/officeart/2005/8/layout/lProcess3"/>
    <dgm:cxn modelId="{C8FF8B57-7704-466A-8ED8-E22471E9B5D8}" type="presParOf" srcId="{54C5A582-5F46-484E-8B7A-5F001C45305A}" destId="{6891AE21-857C-4C3A-88A8-215A57F93BCF}" srcOrd="5" destOrd="0" presId="urn:microsoft.com/office/officeart/2005/8/layout/lProcess3"/>
    <dgm:cxn modelId="{E331E7B3-DFB4-4CE2-A3B7-9453695E7BB5}" type="presParOf" srcId="{54C5A582-5F46-484E-8B7A-5F001C45305A}" destId="{1D0D82D0-2853-48AC-BC9F-88210B9485E1}" srcOrd="6" destOrd="0" presId="urn:microsoft.com/office/officeart/2005/8/layout/lProcess3"/>
    <dgm:cxn modelId="{7394C203-A1EE-436B-82BF-BFBB145B7F03}" type="presParOf" srcId="{F6D17E24-6821-4063-BFD3-A75363D9E27E}" destId="{A310E1FA-88B8-42F0-938A-1C17AD12F619}" srcOrd="5" destOrd="0" presId="urn:microsoft.com/office/officeart/2005/8/layout/lProcess3"/>
    <dgm:cxn modelId="{5BBDE84D-7DBA-4A09-9130-3BC423A9848A}" type="presParOf" srcId="{F6D17E24-6821-4063-BFD3-A75363D9E27E}" destId="{67F9E679-FA8F-48B3-A277-8B4537E085A7}" srcOrd="6" destOrd="0" presId="urn:microsoft.com/office/officeart/2005/8/layout/lProcess3"/>
    <dgm:cxn modelId="{F71DC6A9-AD8A-4CB2-BF76-B81B6B6A34D5}" type="presParOf" srcId="{67F9E679-FA8F-48B3-A277-8B4537E085A7}" destId="{49F6596E-E941-4592-8CF8-431932E68FDA}" srcOrd="0" destOrd="0" presId="urn:microsoft.com/office/officeart/2005/8/layout/lProcess3"/>
    <dgm:cxn modelId="{807F4563-1EBD-45FC-ADAD-5F55AB68E28D}" type="presParOf" srcId="{67F9E679-FA8F-48B3-A277-8B4537E085A7}" destId="{BD85D57B-E1F9-4B31-A0E9-5175EC51E7E1}" srcOrd="1" destOrd="0" presId="urn:microsoft.com/office/officeart/2005/8/layout/lProcess3"/>
    <dgm:cxn modelId="{04EC3B7E-FA6D-4A28-BA7B-A2646617D7CD}" type="presParOf" srcId="{67F9E679-FA8F-48B3-A277-8B4537E085A7}" destId="{58C8E560-0574-4B2A-9776-CA316C4E242D}" srcOrd="2" destOrd="0" presId="urn:microsoft.com/office/officeart/2005/8/layout/lProcess3"/>
    <dgm:cxn modelId="{CA0F12D7-4B8C-4773-8EE0-2CCD155E568D}" type="presParOf" srcId="{67F9E679-FA8F-48B3-A277-8B4537E085A7}" destId="{8BBF9945-D418-4DDD-8CFB-4460742E77ED}" srcOrd="3" destOrd="0" presId="urn:microsoft.com/office/officeart/2005/8/layout/lProcess3"/>
    <dgm:cxn modelId="{68FD5FB9-64A2-4704-BF3D-483BCDFC9FE0}" type="presParOf" srcId="{67F9E679-FA8F-48B3-A277-8B4537E085A7}" destId="{2B78FCC6-76FC-4DDB-91F0-4DC11139B7CB}" srcOrd="4" destOrd="0" presId="urn:microsoft.com/office/officeart/2005/8/layout/lProcess3"/>
    <dgm:cxn modelId="{655F3D9D-0BB9-4F31-A017-5091E086518E}" type="presParOf" srcId="{67F9E679-FA8F-48B3-A277-8B4537E085A7}" destId="{3C574EA2-C377-4842-9A5B-701A6F36D401}" srcOrd="5" destOrd="0" presId="urn:microsoft.com/office/officeart/2005/8/layout/lProcess3"/>
    <dgm:cxn modelId="{F2F10E05-89DE-48E8-BD4C-24794D21268E}" type="presParOf" srcId="{67F9E679-FA8F-48B3-A277-8B4537E085A7}" destId="{7AB45BB4-22AF-45E3-B949-6608255B890A}"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E654B-F0F9-458B-99A7-F99962E2EC4C}"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fr-FR"/>
        </a:p>
      </dgm:t>
    </dgm:pt>
    <dgm:pt modelId="{A7B2784A-AA0F-468A-9460-490EA1ACE7D9}">
      <dgm:prSet phldrT="[Texte]"/>
      <dgm:spPr/>
      <dgm:t>
        <a:bodyPr/>
        <a:lstStyle/>
        <a:p>
          <a:r>
            <a:rPr lang="fr-FR" dirty="0"/>
            <a:t>Stages hospitaliers</a:t>
          </a:r>
        </a:p>
        <a:p>
          <a:r>
            <a:rPr lang="fr-FR" dirty="0"/>
            <a:t>Développement des compétences cliniques</a:t>
          </a:r>
        </a:p>
      </dgm:t>
    </dgm:pt>
    <dgm:pt modelId="{29DDD5D6-AD9A-443B-8FB4-80687423177B}" type="parTrans" cxnId="{5937D950-A427-4191-A0BF-FAC3116F3573}">
      <dgm:prSet/>
      <dgm:spPr/>
      <dgm:t>
        <a:bodyPr/>
        <a:lstStyle/>
        <a:p>
          <a:endParaRPr lang="fr-FR"/>
        </a:p>
      </dgm:t>
    </dgm:pt>
    <dgm:pt modelId="{E1407852-0ECC-4913-AD5D-35919D3F32A4}" type="sibTrans" cxnId="{5937D950-A427-4191-A0BF-FAC3116F3573}">
      <dgm:prSet/>
      <dgm:spPr/>
      <dgm:t>
        <a:bodyPr/>
        <a:lstStyle/>
        <a:p>
          <a:endParaRPr lang="fr-FR"/>
        </a:p>
      </dgm:t>
    </dgm:pt>
    <dgm:pt modelId="{BB4B026E-9FD1-4B0D-9EE3-382CE3AC8D73}" type="pres">
      <dgm:prSet presAssocID="{925E654B-F0F9-458B-99A7-F99962E2EC4C}" presName="Name0" presStyleCnt="0">
        <dgm:presLayoutVars>
          <dgm:chPref val="3"/>
          <dgm:dir/>
          <dgm:animLvl val="lvl"/>
          <dgm:resizeHandles/>
        </dgm:presLayoutVars>
      </dgm:prSet>
      <dgm:spPr/>
    </dgm:pt>
    <dgm:pt modelId="{88ADBA9A-38B3-4992-BF44-11104BB8D98E}" type="pres">
      <dgm:prSet presAssocID="{A7B2784A-AA0F-468A-9460-490EA1ACE7D9}" presName="horFlow" presStyleCnt="0"/>
      <dgm:spPr/>
    </dgm:pt>
    <dgm:pt modelId="{5D118C72-3DE0-4242-818D-D57D08178DF2}" type="pres">
      <dgm:prSet presAssocID="{A7B2784A-AA0F-468A-9460-490EA1ACE7D9}" presName="bigChev" presStyleLbl="node1" presStyleIdx="0" presStyleCnt="1" custLinFactNeighborX="3257" custLinFactNeighborY="-10362"/>
      <dgm:spPr/>
    </dgm:pt>
  </dgm:ptLst>
  <dgm:cxnLst>
    <dgm:cxn modelId="{5937D950-A427-4191-A0BF-FAC3116F3573}" srcId="{925E654B-F0F9-458B-99A7-F99962E2EC4C}" destId="{A7B2784A-AA0F-468A-9460-490EA1ACE7D9}" srcOrd="0" destOrd="0" parTransId="{29DDD5D6-AD9A-443B-8FB4-80687423177B}" sibTransId="{E1407852-0ECC-4913-AD5D-35919D3F32A4}"/>
    <dgm:cxn modelId="{8372A2F2-0276-486D-BAAF-33488061FEE6}" type="presOf" srcId="{A7B2784A-AA0F-468A-9460-490EA1ACE7D9}" destId="{5D118C72-3DE0-4242-818D-D57D08178DF2}" srcOrd="0" destOrd="0" presId="urn:microsoft.com/office/officeart/2005/8/layout/lProcess3"/>
    <dgm:cxn modelId="{2FDBE0F5-D317-445B-93D0-C783CD7BAF32}" type="presOf" srcId="{925E654B-F0F9-458B-99A7-F99962E2EC4C}" destId="{BB4B026E-9FD1-4B0D-9EE3-382CE3AC8D73}" srcOrd="0" destOrd="0" presId="urn:microsoft.com/office/officeart/2005/8/layout/lProcess3"/>
    <dgm:cxn modelId="{5FB0675E-E8A2-471F-A02C-A7FEA43FC573}" type="presParOf" srcId="{BB4B026E-9FD1-4B0D-9EE3-382CE3AC8D73}" destId="{88ADBA9A-38B3-4992-BF44-11104BB8D98E}" srcOrd="0" destOrd="0" presId="urn:microsoft.com/office/officeart/2005/8/layout/lProcess3"/>
    <dgm:cxn modelId="{CA2DAA2E-D37C-45C7-93B1-925F01BA20BE}" type="presParOf" srcId="{88ADBA9A-38B3-4992-BF44-11104BB8D98E}" destId="{5D118C72-3DE0-4242-818D-D57D08178DF2}"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F97A1-956E-2947-A57C-3E70A781E345}">
      <dsp:nvSpPr>
        <dsp:cNvPr id="0" name=""/>
        <dsp:cNvSpPr/>
      </dsp:nvSpPr>
      <dsp:spPr>
        <a:xfrm>
          <a:off x="3302342" y="1191432"/>
          <a:ext cx="1545934" cy="735724"/>
        </a:xfrm>
        <a:custGeom>
          <a:avLst/>
          <a:gdLst/>
          <a:ahLst/>
          <a:cxnLst/>
          <a:rect l="0" t="0" r="0" b="0"/>
          <a:pathLst>
            <a:path>
              <a:moveTo>
                <a:pt x="0" y="0"/>
              </a:moveTo>
              <a:lnTo>
                <a:pt x="0" y="501374"/>
              </a:lnTo>
              <a:lnTo>
                <a:pt x="1545934" y="501374"/>
              </a:lnTo>
              <a:lnTo>
                <a:pt x="1545934" y="7357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21451-3BA3-FF46-A0C3-F9A7E2B8CAC4}">
      <dsp:nvSpPr>
        <dsp:cNvPr id="0" name=""/>
        <dsp:cNvSpPr/>
      </dsp:nvSpPr>
      <dsp:spPr>
        <a:xfrm>
          <a:off x="1756407" y="1191432"/>
          <a:ext cx="1545934" cy="735724"/>
        </a:xfrm>
        <a:custGeom>
          <a:avLst/>
          <a:gdLst/>
          <a:ahLst/>
          <a:cxnLst/>
          <a:rect l="0" t="0" r="0" b="0"/>
          <a:pathLst>
            <a:path>
              <a:moveTo>
                <a:pt x="1545934" y="0"/>
              </a:moveTo>
              <a:lnTo>
                <a:pt x="1545934" y="501374"/>
              </a:lnTo>
              <a:lnTo>
                <a:pt x="0" y="501374"/>
              </a:lnTo>
              <a:lnTo>
                <a:pt x="0" y="7357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E9772-2709-A149-AFC2-160676EDEE05}">
      <dsp:nvSpPr>
        <dsp:cNvPr id="0" name=""/>
        <dsp:cNvSpPr/>
      </dsp:nvSpPr>
      <dsp:spPr>
        <a:xfrm>
          <a:off x="2037486" y="873"/>
          <a:ext cx="2529710" cy="119055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54471-6296-D04C-B996-F571A15F33A5}">
      <dsp:nvSpPr>
        <dsp:cNvPr id="0" name=""/>
        <dsp:cNvSpPr/>
      </dsp:nvSpPr>
      <dsp:spPr>
        <a:xfrm>
          <a:off x="2318565" y="267898"/>
          <a:ext cx="2529710" cy="119055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AMI Enseignant</a:t>
          </a:r>
        </a:p>
      </dsp:txBody>
      <dsp:txXfrm>
        <a:off x="2353435" y="302768"/>
        <a:ext cx="2459970" cy="1120818"/>
      </dsp:txXfrm>
    </dsp:sp>
    <dsp:sp modelId="{B4936B7A-7438-AB4E-8D77-67AEC4919F80}">
      <dsp:nvSpPr>
        <dsp:cNvPr id="0" name=""/>
        <dsp:cNvSpPr/>
      </dsp:nvSpPr>
      <dsp:spPr>
        <a:xfrm>
          <a:off x="491552" y="1927156"/>
          <a:ext cx="2529710" cy="16063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5CB12-5BC3-4448-B43A-8C197EFCC63C}">
      <dsp:nvSpPr>
        <dsp:cNvPr id="0" name=""/>
        <dsp:cNvSpPr/>
      </dsp:nvSpPr>
      <dsp:spPr>
        <a:xfrm>
          <a:off x="772631" y="2194181"/>
          <a:ext cx="2529710" cy="160636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Année 1 (2018)</a:t>
          </a:r>
        </a:p>
        <a:p>
          <a:pPr marL="0" lvl="0" indent="0" algn="ctr" defTabSz="1244600">
            <a:lnSpc>
              <a:spcPct val="90000"/>
            </a:lnSpc>
            <a:spcBef>
              <a:spcPct val="0"/>
            </a:spcBef>
            <a:spcAft>
              <a:spcPct val="35000"/>
            </a:spcAft>
            <a:buNone/>
          </a:pPr>
          <a:r>
            <a:rPr lang="fr-FR" sz="2800" kern="1200" dirty="0"/>
            <a:t>21 projets  </a:t>
          </a:r>
        </a:p>
      </dsp:txBody>
      <dsp:txXfrm>
        <a:off x="819680" y="2241230"/>
        <a:ext cx="2435612" cy="1512268"/>
      </dsp:txXfrm>
    </dsp:sp>
    <dsp:sp modelId="{C019859C-101E-EA4D-8FAD-0BD042D47124}">
      <dsp:nvSpPr>
        <dsp:cNvPr id="0" name=""/>
        <dsp:cNvSpPr/>
      </dsp:nvSpPr>
      <dsp:spPr>
        <a:xfrm>
          <a:off x="3583420" y="1927156"/>
          <a:ext cx="2529710" cy="16063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90B4C-ABBE-8641-8FA4-CAAB7CDC0BF9}">
      <dsp:nvSpPr>
        <dsp:cNvPr id="0" name=""/>
        <dsp:cNvSpPr/>
      </dsp:nvSpPr>
      <dsp:spPr>
        <a:xfrm>
          <a:off x="3864499" y="2194181"/>
          <a:ext cx="2529710" cy="160636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Année 2 (2019)</a:t>
          </a:r>
        </a:p>
        <a:p>
          <a:pPr marL="0" lvl="0" indent="0" algn="ctr" defTabSz="1244600">
            <a:lnSpc>
              <a:spcPct val="90000"/>
            </a:lnSpc>
            <a:spcBef>
              <a:spcPct val="0"/>
            </a:spcBef>
            <a:spcAft>
              <a:spcPct val="35000"/>
            </a:spcAft>
            <a:buNone/>
          </a:pPr>
          <a:r>
            <a:rPr lang="fr-FR" sz="2800" kern="1200" dirty="0"/>
            <a:t>27 projets </a:t>
          </a:r>
        </a:p>
      </dsp:txBody>
      <dsp:txXfrm>
        <a:off x="3911548" y="2241230"/>
        <a:ext cx="2435612" cy="1512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8E3D3-5C76-4B94-A9C8-1C727746A40A}">
      <dsp:nvSpPr>
        <dsp:cNvPr id="0" name=""/>
        <dsp:cNvSpPr/>
      </dsp:nvSpPr>
      <dsp:spPr>
        <a:xfrm>
          <a:off x="3939" y="56145"/>
          <a:ext cx="2021260" cy="8085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UE Histologie</a:t>
          </a:r>
        </a:p>
      </dsp:txBody>
      <dsp:txXfrm>
        <a:off x="408191" y="56145"/>
        <a:ext cx="1212756" cy="808504"/>
      </dsp:txXfrm>
    </dsp:sp>
    <dsp:sp modelId="{658BFBF2-4CDD-4C69-86FE-63ECE2FFBE10}">
      <dsp:nvSpPr>
        <dsp:cNvPr id="0" name=""/>
        <dsp:cNvSpPr/>
      </dsp:nvSpPr>
      <dsp:spPr>
        <a:xfrm>
          <a:off x="1762436" y="12486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CM</a:t>
          </a:r>
        </a:p>
      </dsp:txBody>
      <dsp:txXfrm>
        <a:off x="2097965" y="124868"/>
        <a:ext cx="1006588" cy="671058"/>
      </dsp:txXfrm>
    </dsp:sp>
    <dsp:sp modelId="{B53E14E7-358F-40E1-B38F-06272004DE6E}">
      <dsp:nvSpPr>
        <dsp:cNvPr id="0" name=""/>
        <dsp:cNvSpPr/>
      </dsp:nvSpPr>
      <dsp:spPr>
        <a:xfrm>
          <a:off x="3205212" y="12486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TD</a:t>
          </a:r>
        </a:p>
      </dsp:txBody>
      <dsp:txXfrm>
        <a:off x="3540741" y="124868"/>
        <a:ext cx="1006588" cy="671058"/>
      </dsp:txXfrm>
    </dsp:sp>
    <dsp:sp modelId="{EC4BF313-B63D-413A-B826-8E14F77C0C0B}">
      <dsp:nvSpPr>
        <dsp:cNvPr id="0" name=""/>
        <dsp:cNvSpPr/>
      </dsp:nvSpPr>
      <dsp:spPr>
        <a:xfrm>
          <a:off x="4647988" y="12486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TP</a:t>
          </a:r>
        </a:p>
      </dsp:txBody>
      <dsp:txXfrm>
        <a:off x="4983517" y="124868"/>
        <a:ext cx="1006588" cy="671058"/>
      </dsp:txXfrm>
    </dsp:sp>
    <dsp:sp modelId="{0868E574-C7A6-4E94-A6B8-C06CC3A3496E}">
      <dsp:nvSpPr>
        <dsp:cNvPr id="0" name=""/>
        <dsp:cNvSpPr/>
      </dsp:nvSpPr>
      <dsp:spPr>
        <a:xfrm>
          <a:off x="3939" y="977840"/>
          <a:ext cx="2021260" cy="8085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UE </a:t>
          </a:r>
          <a:r>
            <a:rPr lang="fr-FR" sz="1800" kern="1200" dirty="0" err="1"/>
            <a:t>Cariologie</a:t>
          </a:r>
          <a:endParaRPr lang="fr-FR" sz="1800" kern="1200" dirty="0"/>
        </a:p>
      </dsp:txBody>
      <dsp:txXfrm>
        <a:off x="408191" y="977840"/>
        <a:ext cx="1212756" cy="808504"/>
      </dsp:txXfrm>
    </dsp:sp>
    <dsp:sp modelId="{27C9C540-8040-40D1-928C-B5BE0592EA1E}">
      <dsp:nvSpPr>
        <dsp:cNvPr id="0" name=""/>
        <dsp:cNvSpPr/>
      </dsp:nvSpPr>
      <dsp:spPr>
        <a:xfrm>
          <a:off x="1762436" y="104656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CM</a:t>
          </a:r>
        </a:p>
      </dsp:txBody>
      <dsp:txXfrm>
        <a:off x="2097965" y="1046563"/>
        <a:ext cx="1006588" cy="671058"/>
      </dsp:txXfrm>
    </dsp:sp>
    <dsp:sp modelId="{38F18BB7-F582-49BF-BED9-32C489BA4388}">
      <dsp:nvSpPr>
        <dsp:cNvPr id="0" name=""/>
        <dsp:cNvSpPr/>
      </dsp:nvSpPr>
      <dsp:spPr>
        <a:xfrm>
          <a:off x="3205212" y="104656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TD</a:t>
          </a:r>
        </a:p>
      </dsp:txBody>
      <dsp:txXfrm>
        <a:off x="3540741" y="1046563"/>
        <a:ext cx="1006588" cy="671058"/>
      </dsp:txXfrm>
    </dsp:sp>
    <dsp:sp modelId="{74FF3A51-2F99-4F78-93E5-25A7511E6A02}">
      <dsp:nvSpPr>
        <dsp:cNvPr id="0" name=""/>
        <dsp:cNvSpPr/>
      </dsp:nvSpPr>
      <dsp:spPr>
        <a:xfrm>
          <a:off x="4647988" y="104656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TP</a:t>
          </a:r>
        </a:p>
      </dsp:txBody>
      <dsp:txXfrm>
        <a:off x="4983517" y="1046563"/>
        <a:ext cx="1006588" cy="671058"/>
      </dsp:txXfrm>
    </dsp:sp>
    <dsp:sp modelId="{8D41C463-937D-4073-AA6E-899840D78D9E}">
      <dsp:nvSpPr>
        <dsp:cNvPr id="0" name=""/>
        <dsp:cNvSpPr/>
      </dsp:nvSpPr>
      <dsp:spPr>
        <a:xfrm>
          <a:off x="3939" y="1899535"/>
          <a:ext cx="2021260" cy="8085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UE Restauration</a:t>
          </a:r>
        </a:p>
      </dsp:txBody>
      <dsp:txXfrm>
        <a:off x="408191" y="1899535"/>
        <a:ext cx="1212756" cy="808504"/>
      </dsp:txXfrm>
    </dsp:sp>
    <dsp:sp modelId="{127F909D-A949-45BF-9409-FACFFC1340F5}">
      <dsp:nvSpPr>
        <dsp:cNvPr id="0" name=""/>
        <dsp:cNvSpPr/>
      </dsp:nvSpPr>
      <dsp:spPr>
        <a:xfrm>
          <a:off x="1762436" y="196825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CM</a:t>
          </a:r>
        </a:p>
      </dsp:txBody>
      <dsp:txXfrm>
        <a:off x="2097965" y="1968258"/>
        <a:ext cx="1006588" cy="671058"/>
      </dsp:txXfrm>
    </dsp:sp>
    <dsp:sp modelId="{F9849878-F03E-4FE1-9C2C-7AC7653CF94A}">
      <dsp:nvSpPr>
        <dsp:cNvPr id="0" name=""/>
        <dsp:cNvSpPr/>
      </dsp:nvSpPr>
      <dsp:spPr>
        <a:xfrm>
          <a:off x="3205212" y="196825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TD</a:t>
          </a:r>
        </a:p>
      </dsp:txBody>
      <dsp:txXfrm>
        <a:off x="3540741" y="1968258"/>
        <a:ext cx="1006588" cy="671058"/>
      </dsp:txXfrm>
    </dsp:sp>
    <dsp:sp modelId="{1D0D82D0-2853-48AC-BC9F-88210B9485E1}">
      <dsp:nvSpPr>
        <dsp:cNvPr id="0" name=""/>
        <dsp:cNvSpPr/>
      </dsp:nvSpPr>
      <dsp:spPr>
        <a:xfrm>
          <a:off x="4647988" y="1968258"/>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TP</a:t>
          </a:r>
        </a:p>
      </dsp:txBody>
      <dsp:txXfrm>
        <a:off x="4983517" y="1968258"/>
        <a:ext cx="1006588" cy="671058"/>
      </dsp:txXfrm>
    </dsp:sp>
    <dsp:sp modelId="{49F6596E-E941-4592-8CF8-431932E68FDA}">
      <dsp:nvSpPr>
        <dsp:cNvPr id="0" name=""/>
        <dsp:cNvSpPr/>
      </dsp:nvSpPr>
      <dsp:spPr>
        <a:xfrm>
          <a:off x="3939" y="2821230"/>
          <a:ext cx="2021260" cy="8085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UE Matériaux</a:t>
          </a:r>
        </a:p>
      </dsp:txBody>
      <dsp:txXfrm>
        <a:off x="408191" y="2821230"/>
        <a:ext cx="1212756" cy="808504"/>
      </dsp:txXfrm>
    </dsp:sp>
    <dsp:sp modelId="{58C8E560-0574-4B2A-9776-CA316C4E242D}">
      <dsp:nvSpPr>
        <dsp:cNvPr id="0" name=""/>
        <dsp:cNvSpPr/>
      </dsp:nvSpPr>
      <dsp:spPr>
        <a:xfrm>
          <a:off x="1762436" y="288995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CM</a:t>
          </a:r>
        </a:p>
      </dsp:txBody>
      <dsp:txXfrm>
        <a:off x="2097965" y="2889953"/>
        <a:ext cx="1006588" cy="671058"/>
      </dsp:txXfrm>
    </dsp:sp>
    <dsp:sp modelId="{2B78FCC6-76FC-4DDB-91F0-4DC11139B7CB}">
      <dsp:nvSpPr>
        <dsp:cNvPr id="0" name=""/>
        <dsp:cNvSpPr/>
      </dsp:nvSpPr>
      <dsp:spPr>
        <a:xfrm>
          <a:off x="3205212" y="288995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TD</a:t>
          </a:r>
        </a:p>
      </dsp:txBody>
      <dsp:txXfrm>
        <a:off x="3540741" y="2889953"/>
        <a:ext cx="1006588" cy="671058"/>
      </dsp:txXfrm>
    </dsp:sp>
    <dsp:sp modelId="{7AB45BB4-22AF-45E3-B949-6608255B890A}">
      <dsp:nvSpPr>
        <dsp:cNvPr id="0" name=""/>
        <dsp:cNvSpPr/>
      </dsp:nvSpPr>
      <dsp:spPr>
        <a:xfrm>
          <a:off x="4647988" y="2889953"/>
          <a:ext cx="1677646" cy="6710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TP</a:t>
          </a:r>
        </a:p>
      </dsp:txBody>
      <dsp:txXfrm>
        <a:off x="4983517" y="2889953"/>
        <a:ext cx="1006588" cy="671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18C72-3DE0-4242-818D-D57D08178DF2}">
      <dsp:nvSpPr>
        <dsp:cNvPr id="0" name=""/>
        <dsp:cNvSpPr/>
      </dsp:nvSpPr>
      <dsp:spPr>
        <a:xfrm>
          <a:off x="0" y="650665"/>
          <a:ext cx="3184164" cy="12736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Stages hospitaliers</a:t>
          </a:r>
        </a:p>
        <a:p>
          <a:pPr marL="0" lvl="0" indent="0" algn="ctr" defTabSz="844550">
            <a:lnSpc>
              <a:spcPct val="90000"/>
            </a:lnSpc>
            <a:spcBef>
              <a:spcPct val="0"/>
            </a:spcBef>
            <a:spcAft>
              <a:spcPct val="35000"/>
            </a:spcAft>
            <a:buNone/>
          </a:pPr>
          <a:r>
            <a:rPr lang="fr-FR" sz="1900" kern="1200" dirty="0"/>
            <a:t>Développement des compétences cliniques</a:t>
          </a:r>
        </a:p>
      </dsp:txBody>
      <dsp:txXfrm>
        <a:off x="636833" y="650665"/>
        <a:ext cx="1910498" cy="12736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39B41-ADC1-1943-9AD9-010D081CD73E}" type="datetimeFigureOut">
              <a:rPr lang="fr-FR" smtClean="0"/>
              <a:t>18/01/2019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E0AE4-CAD2-DC4C-A383-A1444DBC5B1A}" type="slidenum">
              <a:rPr lang="fr-FR" smtClean="0"/>
              <a:t>‹N°›</a:t>
            </a:fld>
            <a:endParaRPr lang="fr-FR"/>
          </a:p>
        </p:txBody>
      </p:sp>
    </p:spTree>
    <p:extLst>
      <p:ext uri="{BB962C8B-B14F-4D97-AF65-F5344CB8AC3E}">
        <p14:creationId xmlns:p14="http://schemas.microsoft.com/office/powerpoint/2010/main" val="25485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Présentations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Objectifs de la communication : susciter des échanges autour de la question de l’accompagnement pédagogique et scientifique des pratiques d’hybridation dans l’enseignement supérieur en prenant appui sur les expérimentations en cours dans le projet DESIR (développement d’un enseignement supérieur innovant à Rennes)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Pas de présentation de résultats mais plutôt présentation de la démarche alliant ingénierie pédagogique et recherche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222D7-E25D-B449-9B36-5D114F1E55F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76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7E0AE4-CAD2-DC4C-A383-A1444DBC5B1A}" type="slidenum">
              <a:rPr lang="fr-FR" smtClean="0"/>
              <a:t>16</a:t>
            </a:fld>
            <a:endParaRPr lang="fr-FR"/>
          </a:p>
        </p:txBody>
      </p:sp>
    </p:spTree>
    <p:extLst>
      <p:ext uri="{BB962C8B-B14F-4D97-AF65-F5344CB8AC3E}">
        <p14:creationId xmlns:p14="http://schemas.microsoft.com/office/powerpoint/2010/main" val="113761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7E0AE4-CAD2-DC4C-A383-A1444DBC5B1A}" type="slidenum">
              <a:rPr lang="fr-FR" smtClean="0"/>
              <a:t>18</a:t>
            </a:fld>
            <a:endParaRPr lang="fr-FR"/>
          </a:p>
        </p:txBody>
      </p:sp>
    </p:spTree>
    <p:extLst>
      <p:ext uri="{BB962C8B-B14F-4D97-AF65-F5344CB8AC3E}">
        <p14:creationId xmlns:p14="http://schemas.microsoft.com/office/powerpoint/2010/main" val="102044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Dans la phase de conception pédagogique (</a:t>
            </a:r>
            <a:r>
              <a:rPr lang="fr-FR" dirty="0" err="1"/>
              <a:t>cf</a:t>
            </a:r>
            <a:r>
              <a:rPr lang="fr-FR" dirty="0"/>
              <a:t> tableau de correspondance entre cours et cas cliniques)</a:t>
            </a:r>
          </a:p>
          <a:p>
            <a:pPr lvl="1"/>
            <a:r>
              <a:rPr lang="fr-FR" dirty="0"/>
              <a:t>Dans les activités des cas cliniques (rubrique aide et feed-back «Nous vous conseillons de revoir telle unité d’apprentissage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Les différentes disciplines et leurs interdépendances =&gt; carte mentale cliquable et liens inter-espaces sur </a:t>
            </a:r>
            <a:r>
              <a:rPr lang="fr-FR" dirty="0" err="1"/>
              <a:t>moodle</a:t>
            </a:r>
            <a:endParaRPr lang="fr-FR" dirty="0"/>
          </a:p>
          <a:p>
            <a:pPr lvl="1"/>
            <a:endParaRPr lang="fr-FR" dirty="0"/>
          </a:p>
          <a:p>
            <a:endParaRPr lang="fr-FR" dirty="0"/>
          </a:p>
        </p:txBody>
      </p:sp>
      <p:sp>
        <p:nvSpPr>
          <p:cNvPr id="4" name="Espace réservé du numéro de diapositive 3"/>
          <p:cNvSpPr>
            <a:spLocks noGrp="1"/>
          </p:cNvSpPr>
          <p:nvPr>
            <p:ph type="sldNum" sz="quarter" idx="10"/>
          </p:nvPr>
        </p:nvSpPr>
        <p:spPr/>
        <p:txBody>
          <a:bodyPr/>
          <a:lstStyle/>
          <a:p>
            <a:fld id="{A77E0AE4-CAD2-DC4C-A383-A1444DBC5B1A}" type="slidenum">
              <a:rPr lang="fr-FR" smtClean="0"/>
              <a:t>19</a:t>
            </a:fld>
            <a:endParaRPr lang="fr-FR"/>
          </a:p>
        </p:txBody>
      </p:sp>
    </p:spTree>
    <p:extLst>
      <p:ext uri="{BB962C8B-B14F-4D97-AF65-F5344CB8AC3E}">
        <p14:creationId xmlns:p14="http://schemas.microsoft.com/office/powerpoint/2010/main" val="288197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a:t>Structuration de DESIR </a:t>
            </a:r>
          </a:p>
          <a:p>
            <a:endParaRPr lang="fr-FR" noProof="0" dirty="0"/>
          </a:p>
          <a:p>
            <a:r>
              <a:rPr lang="fr-FR" noProof="0" dirty="0"/>
              <a:t>+ principe de </a:t>
            </a:r>
            <a:r>
              <a:rPr lang="fr-FR" b="1" noProof="0" dirty="0"/>
              <a:t>coopération </a:t>
            </a:r>
            <a:r>
              <a:rPr lang="fr-FR" noProof="0" dirty="0"/>
              <a:t>entre chercheurs, ingénieurs pédagogiques et acteurs des projets (enseignants et étudiants)</a:t>
            </a:r>
          </a:p>
          <a:p>
            <a:endParaRPr lang="fr-FR" noProof="0" dirty="0">
              <a:solidFill>
                <a:srgbClr val="FF0000"/>
              </a:solidFill>
            </a:endParaRPr>
          </a:p>
          <a:p>
            <a:r>
              <a:rPr lang="fr-FR" noProof="0" dirty="0">
                <a:solidFill>
                  <a:srgbClr val="FF0000"/>
                </a:solidFill>
              </a:rPr>
              <a:t>Living </a:t>
            </a:r>
            <a:r>
              <a:rPr lang="fr-FR" noProof="0" dirty="0" err="1">
                <a:solidFill>
                  <a:srgbClr val="FF0000"/>
                </a:solidFill>
              </a:rPr>
              <a:t>lab</a:t>
            </a:r>
            <a:r>
              <a:rPr lang="fr-FR" noProof="0" dirty="0">
                <a:solidFill>
                  <a:srgbClr val="FF0000"/>
                </a:solidFill>
              </a:rPr>
              <a:t> = design </a:t>
            </a:r>
            <a:r>
              <a:rPr lang="fr-FR" noProof="0" dirty="0" err="1">
                <a:solidFill>
                  <a:srgbClr val="FF0000"/>
                </a:solidFill>
              </a:rPr>
              <a:t>based</a:t>
            </a:r>
            <a:r>
              <a:rPr lang="fr-FR" noProof="0" dirty="0">
                <a:solidFill>
                  <a:srgbClr val="FF0000"/>
                </a:solidFill>
              </a:rPr>
              <a:t> </a:t>
            </a:r>
            <a:r>
              <a:rPr lang="fr-FR" noProof="0" dirty="0" err="1">
                <a:solidFill>
                  <a:srgbClr val="FF0000"/>
                </a:solidFill>
              </a:rPr>
              <a:t>research</a:t>
            </a:r>
            <a:r>
              <a:rPr lang="fr-FR" noProof="0" dirty="0">
                <a:solidFill>
                  <a:srgbClr val="FF0000"/>
                </a:solidFill>
              </a:rPr>
              <a:t> , en particulier ingénieries coopératives didactiques </a:t>
            </a:r>
          </a:p>
        </p:txBody>
      </p:sp>
      <p:sp>
        <p:nvSpPr>
          <p:cNvPr id="4" name="Espace réservé du numéro de diapositive 3"/>
          <p:cNvSpPr>
            <a:spLocks noGrp="1"/>
          </p:cNvSpPr>
          <p:nvPr>
            <p:ph type="sldNum" sz="quarter" idx="10"/>
          </p:nvPr>
        </p:nvSpPr>
        <p:spPr/>
        <p:txBody>
          <a:bodyPr/>
          <a:lstStyle/>
          <a:p>
            <a:fld id="{9AF222D7-E25D-B449-9B36-5D114F1E55F7}" type="slidenum">
              <a:rPr lang="fr-FR" smtClean="0"/>
              <a:t>5</a:t>
            </a:fld>
            <a:endParaRPr lang="fr-FR"/>
          </a:p>
        </p:txBody>
      </p:sp>
    </p:spTree>
    <p:extLst>
      <p:ext uri="{BB962C8B-B14F-4D97-AF65-F5344CB8AC3E}">
        <p14:creationId xmlns:p14="http://schemas.microsoft.com/office/powerpoint/2010/main" val="309686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 contexte, vingt-et-un projets (AMI 2017) portés par des équipes d’enseignants de disciplines diverses (médecine, pharmacie, odontologie, langues, data-journalisme, gestion, …) sont les lieux privilégiés de l’étude </a:t>
            </a:r>
            <a:r>
              <a:rPr lang="fr-FR" i="1" dirty="0"/>
              <a:t>in vivo</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A77E0AE4-CAD2-DC4C-A383-A1444DBC5B1A}" type="slidenum">
              <a:rPr lang="fr-FR" smtClean="0"/>
              <a:t>6</a:t>
            </a:fld>
            <a:endParaRPr lang="fr-FR"/>
          </a:p>
        </p:txBody>
      </p:sp>
    </p:spTree>
    <p:extLst>
      <p:ext uri="{BB962C8B-B14F-4D97-AF65-F5344CB8AC3E}">
        <p14:creationId xmlns:p14="http://schemas.microsoft.com/office/powerpoint/2010/main" val="306541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itchFamily="2" charset="2"/>
              <a:buChar char="v"/>
            </a:pPr>
            <a:r>
              <a:rPr lang="fr-FR" dirty="0"/>
              <a:t> L’hybridation des dispositifs d’enseignement tient une place prépondérante et constitue une évolution dans les pratiques pédagogiques et les modes d’organisation des formations pour </a:t>
            </a:r>
            <a:r>
              <a:rPr lang="fr-FR" b="1" dirty="0"/>
              <a:t>15 des projets </a:t>
            </a:r>
            <a:r>
              <a:rPr lang="fr-FR" dirty="0"/>
              <a:t>en année 1 et </a:t>
            </a:r>
            <a:r>
              <a:rPr lang="fr-FR" b="1" dirty="0"/>
              <a:t>??? </a:t>
            </a:r>
            <a:r>
              <a:rPr lang="fr-FR" dirty="0"/>
              <a:t>en année 2</a:t>
            </a:r>
          </a:p>
          <a:p>
            <a:pPr marL="171450" indent="-171450">
              <a:buFont typeface="Wingdings" pitchFamily="2" charset="2"/>
              <a:buChar char="v"/>
            </a:pPr>
            <a:endParaRPr lang="fr-FR" dirty="0"/>
          </a:p>
          <a:p>
            <a:pPr marL="171450" indent="-171450" algn="just">
              <a:buFont typeface="Wingdings" pitchFamily="2" charset="2"/>
              <a:buChar char="v"/>
            </a:pPr>
            <a:r>
              <a:rPr lang="fr-FR" dirty="0"/>
              <a:t>Dans une majorité des cas observés, les dispositifs d’hybridation sont envisagées comme une juxtaposition des temps présentiels et </a:t>
            </a:r>
            <a:r>
              <a:rPr lang="fr-FR" dirty="0" err="1"/>
              <a:t>distantiels</a:t>
            </a:r>
            <a:r>
              <a:rPr lang="fr-FR" dirty="0"/>
              <a:t> correspondant à des tâches et activités de nature différentes (exemple : apports théoriques / applications en TD)</a:t>
            </a:r>
          </a:p>
          <a:p>
            <a:pPr marL="171450" indent="-171450" algn="just">
              <a:buFont typeface="Wingdings" pitchFamily="2" charset="2"/>
              <a:buChar char="v"/>
            </a:pPr>
            <a:endParaRPr lang="fr-FR" dirty="0"/>
          </a:p>
          <a:p>
            <a:pPr marL="171450" indent="-171450" algn="just">
              <a:buFont typeface="Wingdings" pitchFamily="2" charset="2"/>
              <a:buChar char="v"/>
            </a:pPr>
            <a:r>
              <a:rPr lang="fr-FR" dirty="0"/>
              <a:t>Représentation sous-jacente : c’est à l’étudiant de faire du lien entre ces différentes expériences  </a:t>
            </a:r>
          </a:p>
          <a:p>
            <a:pPr marL="171450" indent="-171450" algn="just">
              <a:buFont typeface="Wingdings" pitchFamily="2" charset="2"/>
              <a:buChar char="v"/>
            </a:pPr>
            <a:endParaRPr lang="fr-FR" dirty="0"/>
          </a:p>
          <a:p>
            <a:pPr marL="171450" indent="-171450" algn="just">
              <a:buFont typeface="Wingdings" pitchFamily="2" charset="2"/>
              <a:buChar char="v"/>
            </a:pPr>
            <a:r>
              <a:rPr lang="fr-FR" dirty="0"/>
              <a:t>Première hypothèse : l’appropriation des nouvelles technologies est coûteux pour une majorité des enseignants et amène à mettre en suspens le questionnement didactique concernant de tels dispositifs </a:t>
            </a:r>
          </a:p>
          <a:p>
            <a:pPr marL="171450" indent="-171450" algn="just">
              <a:buFont typeface="Wingdings" pitchFamily="2" charset="2"/>
              <a:buChar char="v"/>
            </a:pPr>
            <a:r>
              <a:rPr lang="fr-FR" dirty="0"/>
              <a:t>Seconde hypothèse : les représentations des enseignants renvoient à une conception de l’enseignement comme succession de présentations d’objets d’apprentissage </a:t>
            </a:r>
          </a:p>
        </p:txBody>
      </p:sp>
      <p:sp>
        <p:nvSpPr>
          <p:cNvPr id="4" name="Espace réservé du numéro de diapositive 3"/>
          <p:cNvSpPr>
            <a:spLocks noGrp="1"/>
          </p:cNvSpPr>
          <p:nvPr>
            <p:ph type="sldNum" sz="quarter" idx="5"/>
          </p:nvPr>
        </p:nvSpPr>
        <p:spPr/>
        <p:txBody>
          <a:bodyPr/>
          <a:lstStyle/>
          <a:p>
            <a:fld id="{A77E0AE4-CAD2-DC4C-A383-A1444DBC5B1A}" type="slidenum">
              <a:rPr lang="fr-FR" smtClean="0"/>
              <a:t>7</a:t>
            </a:fld>
            <a:endParaRPr lang="fr-FR"/>
          </a:p>
        </p:txBody>
      </p:sp>
    </p:spTree>
    <p:extLst>
      <p:ext uri="{BB962C8B-B14F-4D97-AF65-F5344CB8AC3E}">
        <p14:creationId xmlns:p14="http://schemas.microsoft.com/office/powerpoint/2010/main" val="134640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itchFamily="2" charset="2"/>
              <a:buChar char="v"/>
            </a:pPr>
            <a:r>
              <a:rPr lang="fr-FR" dirty="0"/>
              <a:t>Transition : Nous présenterons en particulier le projet APC-DFGSO qui concerne l’hybridation d’une partie des enseignements à la faculté d’odontologie de Rennes. Il repose sur la production d’un parcours de formation numérique </a:t>
            </a:r>
            <a:r>
              <a:rPr lang="fr-FR" dirty="0" err="1"/>
              <a:t>distantiel</a:t>
            </a:r>
            <a:r>
              <a:rPr lang="fr-FR" dirty="0"/>
              <a:t> intégrant des cas cliniques pluridisciplinaires et d’apprentissage par simulation, s’appuyant sur une approche par compétences. La conservation « en parallèle » des cours en travaux dirigés et travaux pratiques conduit à mener, du point de vue de la recherche,  une réflexion sur la continuité de l’approche par compétences entre les temps d’apprentissage en ligne et ceux en présentiel.</a:t>
            </a:r>
          </a:p>
        </p:txBody>
      </p:sp>
      <p:sp>
        <p:nvSpPr>
          <p:cNvPr id="4" name="Espace réservé du numéro de diapositive 3"/>
          <p:cNvSpPr>
            <a:spLocks noGrp="1"/>
          </p:cNvSpPr>
          <p:nvPr>
            <p:ph type="sldNum" sz="quarter" idx="5"/>
          </p:nvPr>
        </p:nvSpPr>
        <p:spPr/>
        <p:txBody>
          <a:bodyPr/>
          <a:lstStyle/>
          <a:p>
            <a:fld id="{A77E0AE4-CAD2-DC4C-A383-A1444DBC5B1A}" type="slidenum">
              <a:rPr lang="fr-FR" smtClean="0"/>
              <a:t>8</a:t>
            </a:fld>
            <a:endParaRPr lang="fr-FR"/>
          </a:p>
        </p:txBody>
      </p:sp>
    </p:spTree>
    <p:extLst>
      <p:ext uri="{BB962C8B-B14F-4D97-AF65-F5344CB8AC3E}">
        <p14:creationId xmlns:p14="http://schemas.microsoft.com/office/powerpoint/2010/main" val="101538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335F7-8844-4824-BE4B-915A7284375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5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335F7-8844-4824-BE4B-915A7284375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39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335F7-8844-4824-BE4B-915A7284375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71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335F7-8844-4824-BE4B-915A7284375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89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087FFD5F-7201-E048-A8AC-07BC887702A0}" type="datetimeFigureOut">
              <a:rPr lang="fr-FR" smtClean="0"/>
              <a:t>18/01/2019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8507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7FFD5F-7201-E048-A8AC-07BC887702A0}" type="datetimeFigureOut">
              <a:rPr lang="fr-FR" smtClean="0"/>
              <a:t>18/01/2019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248194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7FFD5F-7201-E048-A8AC-07BC887702A0}" type="datetimeFigureOut">
              <a:rPr lang="fr-FR" smtClean="0"/>
              <a:t>18/01/2019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375793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225956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130326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384259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B9231A3-F276-486B-B309-8E3F0627FAB0}" type="datetimeFigureOut">
              <a:rPr lang="fr-FR" smtClean="0"/>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293683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9231A3-F276-486B-B309-8E3F0627FAB0}" type="datetimeFigureOut">
              <a:rPr lang="fr-FR" smtClean="0"/>
              <a:t>18/01/2019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4231591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B9231A3-F276-486B-B309-8E3F0627FAB0}" type="datetimeFigureOut">
              <a:rPr lang="fr-FR" smtClean="0"/>
              <a:t>18/01/2019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3856783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9231A3-F276-486B-B309-8E3F0627FAB0}" type="datetimeFigureOut">
              <a:rPr lang="fr-FR" smtClean="0"/>
              <a:t>18/01/2019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2892304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B9231A3-F276-486B-B309-8E3F0627FAB0}" type="datetimeFigureOut">
              <a:rPr lang="fr-FR" smtClean="0"/>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156592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7FFD5F-7201-E048-A8AC-07BC887702A0}" type="datetimeFigureOut">
              <a:rPr lang="fr-FR" smtClean="0"/>
              <a:t>18/01/2019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138986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B9231A3-F276-486B-B309-8E3F0627FAB0}" type="datetimeFigureOut">
              <a:rPr lang="fr-FR" smtClean="0"/>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313396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856820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2B7489-D5A2-40B1-8585-8D7B7B14CDD2}" type="slidenum">
              <a:rPr lang="fr-FR" smtClean="0"/>
              <a:t>‹N°›</a:t>
            </a:fld>
            <a:endParaRPr lang="fr-FR"/>
          </a:p>
        </p:txBody>
      </p:sp>
    </p:spTree>
    <p:extLst>
      <p:ext uri="{BB962C8B-B14F-4D97-AF65-F5344CB8AC3E}">
        <p14:creationId xmlns:p14="http://schemas.microsoft.com/office/powerpoint/2010/main" val="416128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7FFD5F-7201-E048-A8AC-07BC887702A0}" type="datetimeFigureOut">
              <a:rPr lang="fr-FR" smtClean="0"/>
              <a:t>18/01/2019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58499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87FFD5F-7201-E048-A8AC-07BC887702A0}" type="datetimeFigureOut">
              <a:rPr lang="fr-FR" smtClean="0"/>
              <a:t>18/01/2019</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48400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087FFD5F-7201-E048-A8AC-07BC887702A0}" type="datetimeFigureOut">
              <a:rPr lang="fr-FR" smtClean="0"/>
              <a:t>18/01/2019</a:t>
            </a:fld>
            <a:endParaRPr lang="fr-FR"/>
          </a:p>
        </p:txBody>
      </p:sp>
      <p:sp>
        <p:nvSpPr>
          <p:cNvPr id="11" name="Footer Placeholder 10"/>
          <p:cNvSpPr>
            <a:spLocks noGrp="1"/>
          </p:cNvSpPr>
          <p:nvPr>
            <p:ph type="ftr" sz="quarter" idx="11"/>
          </p:nvPr>
        </p:nvSpPr>
        <p:spPr/>
        <p:txBody>
          <a:bodyPr/>
          <a:lstStyle/>
          <a:p>
            <a:endParaRPr lang="fr-FR"/>
          </a:p>
        </p:txBody>
      </p:sp>
      <p:sp>
        <p:nvSpPr>
          <p:cNvPr id="12" name="Slide Number Placeholder 11"/>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6622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087FFD5F-7201-E048-A8AC-07BC887702A0}" type="datetimeFigureOut">
              <a:rPr lang="fr-FR" smtClean="0"/>
              <a:t>18/01/2019</a:t>
            </a:fld>
            <a:endParaRPr lang="fr-FR"/>
          </a:p>
        </p:txBody>
      </p:sp>
      <p:sp>
        <p:nvSpPr>
          <p:cNvPr id="7" name="Footer Placeholder 6"/>
          <p:cNvSpPr>
            <a:spLocks noGrp="1"/>
          </p:cNvSpPr>
          <p:nvPr>
            <p:ph type="ftr" sz="quarter" idx="11"/>
          </p:nvPr>
        </p:nvSpPr>
        <p:spPr/>
        <p:txBody>
          <a:bodyPr/>
          <a:lstStyle/>
          <a:p>
            <a:endParaRPr lang="fr-FR"/>
          </a:p>
        </p:txBody>
      </p:sp>
      <p:sp>
        <p:nvSpPr>
          <p:cNvPr id="8" name="Slide Number Placeholder 7"/>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278714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7FFD5F-7201-E048-A8AC-07BC887702A0}" type="datetimeFigureOut">
              <a:rPr lang="fr-FR" smtClean="0"/>
              <a:t>18/01/2019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15753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087FFD5F-7201-E048-A8AC-07BC887702A0}" type="datetimeFigureOut">
              <a:rPr lang="fr-FR" smtClean="0"/>
              <a:t>18/01/2019</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8732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087FFD5F-7201-E048-A8AC-07BC887702A0}" type="datetimeFigureOut">
              <a:rPr lang="fr-FR" smtClean="0"/>
              <a:t>18/01/2019</a:t>
            </a:fld>
            <a:endParaRPr lang="fr-F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2585A90-E2AC-D341-B4E2-55A11393E07A}" type="slidenum">
              <a:rPr lang="fr-FR" smtClean="0"/>
              <a:t>‹N°›</a:t>
            </a:fld>
            <a:endParaRPr lang="fr-FR"/>
          </a:p>
        </p:txBody>
      </p:sp>
    </p:spTree>
    <p:extLst>
      <p:ext uri="{BB962C8B-B14F-4D97-AF65-F5344CB8AC3E}">
        <p14:creationId xmlns:p14="http://schemas.microsoft.com/office/powerpoint/2010/main" val="234756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87FFD5F-7201-E048-A8AC-07BC887702A0}" type="datetimeFigureOut">
              <a:rPr lang="fr-FR" smtClean="0"/>
              <a:t>18/01/2019</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2585A90-E2AC-D341-B4E2-55A11393E07A}" type="slidenum">
              <a:rPr lang="fr-FR" smtClean="0"/>
              <a:t>‹N°›</a:t>
            </a:fld>
            <a:endParaRPr lang="fr-FR"/>
          </a:p>
        </p:txBody>
      </p:sp>
    </p:spTree>
    <p:extLst>
      <p:ext uri="{BB962C8B-B14F-4D97-AF65-F5344CB8AC3E}">
        <p14:creationId xmlns:p14="http://schemas.microsoft.com/office/powerpoint/2010/main" val="115439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231A3-F276-486B-B309-8E3F0627FAB0}" type="datetimeFigureOut">
              <a:rPr lang="fr-FR" smtClean="0"/>
              <a:t>18/01/2019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B7489-D5A2-40B1-8585-8D7B7B14CDD2}" type="slidenum">
              <a:rPr lang="fr-FR" smtClean="0"/>
              <a:t>‹N°›</a:t>
            </a:fld>
            <a:endParaRPr lang="fr-FR"/>
          </a:p>
        </p:txBody>
      </p:sp>
    </p:spTree>
    <p:extLst>
      <p:ext uri="{BB962C8B-B14F-4D97-AF65-F5344CB8AC3E}">
        <p14:creationId xmlns:p14="http://schemas.microsoft.com/office/powerpoint/2010/main" val="1017904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52BEC-8A60-614C-B34F-5D3DA9EE1541}"/>
              </a:ext>
            </a:extLst>
          </p:cNvPr>
          <p:cNvSpPr>
            <a:spLocks noGrp="1"/>
          </p:cNvSpPr>
          <p:nvPr>
            <p:ph type="ctrTitle"/>
          </p:nvPr>
        </p:nvSpPr>
        <p:spPr>
          <a:xfrm>
            <a:off x="812271" y="1213604"/>
            <a:ext cx="7315200" cy="3242368"/>
          </a:xfrm>
        </p:spPr>
        <p:txBody>
          <a:bodyPr>
            <a:noAutofit/>
          </a:bodyPr>
          <a:lstStyle/>
          <a:p>
            <a:pPr algn="ctr"/>
            <a:r>
              <a:rPr lang="fr-FR" sz="3200" b="1" dirty="0"/>
              <a:t>Accompagner  les pratiques d’hybridation dans l’enseignement supérieur.</a:t>
            </a:r>
            <a:br>
              <a:rPr lang="fr-FR" sz="3200" b="1" dirty="0"/>
            </a:br>
            <a:br>
              <a:rPr lang="fr-FR" sz="3200" dirty="0"/>
            </a:br>
            <a:r>
              <a:rPr lang="fr-FR" sz="3200" b="1" dirty="0"/>
              <a:t>L’exemple du projet DESIR </a:t>
            </a:r>
            <a:br>
              <a:rPr lang="fr-FR" sz="3200" b="1" dirty="0"/>
            </a:br>
            <a:r>
              <a:rPr lang="fr-FR" sz="3200" b="1" dirty="0"/>
              <a:t>(</a:t>
            </a:r>
            <a:r>
              <a:rPr lang="fr-FR" sz="3200" b="1" i="1" dirty="0"/>
              <a:t>Développement d’un enseignement supérieur innovant à Rennes</a:t>
            </a:r>
            <a:r>
              <a:rPr lang="fr-FR" sz="3200" b="1" dirty="0"/>
              <a:t>)</a:t>
            </a:r>
            <a:br>
              <a:rPr lang="fr-FR" sz="3200" b="1" dirty="0"/>
            </a:br>
            <a:r>
              <a:rPr lang="fr-FR" sz="3200" b="1" dirty="0"/>
              <a:t>comme recherche-action-formation</a:t>
            </a:r>
            <a:br>
              <a:rPr lang="fr-FR" sz="3200" dirty="0"/>
            </a:br>
            <a:endParaRPr lang="fr-FR" sz="3200" dirty="0"/>
          </a:p>
        </p:txBody>
      </p:sp>
      <p:sp>
        <p:nvSpPr>
          <p:cNvPr id="3" name="Sous-titre 2">
            <a:extLst>
              <a:ext uri="{FF2B5EF4-FFF2-40B4-BE49-F238E27FC236}">
                <a16:creationId xmlns:a16="http://schemas.microsoft.com/office/drawing/2014/main" id="{98AF53D5-CABA-F948-A708-D40352BFC439}"/>
              </a:ext>
            </a:extLst>
          </p:cNvPr>
          <p:cNvSpPr>
            <a:spLocks noGrp="1"/>
          </p:cNvSpPr>
          <p:nvPr>
            <p:ph type="subTitle" idx="1"/>
          </p:nvPr>
        </p:nvSpPr>
        <p:spPr>
          <a:xfrm>
            <a:off x="365759" y="4455972"/>
            <a:ext cx="8404753" cy="1622855"/>
          </a:xfrm>
        </p:spPr>
        <p:txBody>
          <a:bodyPr>
            <a:noAutofit/>
          </a:bodyPr>
          <a:lstStyle/>
          <a:p>
            <a:r>
              <a:rPr lang="fr-FR" sz="1800" dirty="0"/>
              <a:t> </a:t>
            </a:r>
          </a:p>
          <a:p>
            <a:r>
              <a:rPr lang="fr-FR" sz="1800" dirty="0"/>
              <a:t>Virginie MESSINA (Ingénieure de recherche DESIR)</a:t>
            </a:r>
          </a:p>
          <a:p>
            <a:r>
              <a:rPr lang="fr-FR" sz="1800" dirty="0"/>
              <a:t>Pascaline DELALANDE (ingénieure pédagogique DESIR) </a:t>
            </a:r>
          </a:p>
          <a:p>
            <a:r>
              <a:rPr lang="fr-FR" sz="1800" dirty="0"/>
              <a:t>Geneviève LAMEUL (responsable recherche DESIR)</a:t>
            </a:r>
          </a:p>
        </p:txBody>
      </p:sp>
      <p:pic>
        <p:nvPicPr>
          <p:cNvPr id="4" name="Image 3">
            <a:extLst>
              <a:ext uri="{FF2B5EF4-FFF2-40B4-BE49-F238E27FC236}">
                <a16:creationId xmlns:a16="http://schemas.microsoft.com/office/drawing/2014/main" id="{F7AE8D1E-AE66-F144-8BEE-020F8D52F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0" y="5454296"/>
            <a:ext cx="4298319" cy="1229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1" descr="Logo-Invest-Avenir.tif">
            <a:extLst>
              <a:ext uri="{FF2B5EF4-FFF2-40B4-BE49-F238E27FC236}">
                <a16:creationId xmlns:a16="http://schemas.microsoft.com/office/drawing/2014/main" id="{C093F880-4602-6E45-B005-15F01F33A5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4312" y="2480958"/>
            <a:ext cx="18176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descr="PastedGraphic-1.jpg">
            <a:extLst>
              <a:ext uri="{FF2B5EF4-FFF2-40B4-BE49-F238E27FC236}">
                <a16:creationId xmlns:a16="http://schemas.microsoft.com/office/drawing/2014/main" id="{B692BFDE-9955-BF41-AE71-DCA761ECCA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10881" y="752345"/>
            <a:ext cx="1481119"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6629ACFA-97B9-6042-AEEA-8245C9C5516E}"/>
              </a:ext>
            </a:extLst>
          </p:cNvPr>
          <p:cNvSpPr txBox="1"/>
          <p:nvPr/>
        </p:nvSpPr>
        <p:spPr>
          <a:xfrm>
            <a:off x="365759" y="213325"/>
            <a:ext cx="10954217" cy="369332"/>
          </a:xfrm>
          <a:prstGeom prst="rect">
            <a:avLst/>
          </a:prstGeom>
          <a:noFill/>
        </p:spPr>
        <p:txBody>
          <a:bodyPr wrap="none" rtlCol="0">
            <a:spAutoFit/>
          </a:bodyPr>
          <a:lstStyle/>
          <a:p>
            <a:r>
              <a:rPr lang="fr-FR" b="1" dirty="0"/>
              <a:t>Colloque EDUCATION 4.1 ! Distances, médiations des savoirs et des formations. Poitiers 17 et 18 janvier 2019</a:t>
            </a:r>
          </a:p>
        </p:txBody>
      </p:sp>
    </p:spTree>
    <p:extLst>
      <p:ext uri="{BB962C8B-B14F-4D97-AF65-F5344CB8AC3E}">
        <p14:creationId xmlns:p14="http://schemas.microsoft.com/office/powerpoint/2010/main" val="184404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de contexte</a:t>
            </a:r>
          </a:p>
        </p:txBody>
      </p:sp>
      <p:sp>
        <p:nvSpPr>
          <p:cNvPr id="3" name="Espace réservé du contenu 2"/>
          <p:cNvSpPr>
            <a:spLocks noGrp="1"/>
          </p:cNvSpPr>
          <p:nvPr>
            <p:ph idx="1"/>
          </p:nvPr>
        </p:nvSpPr>
        <p:spPr>
          <a:xfrm>
            <a:off x="582560" y="1690688"/>
            <a:ext cx="11166988" cy="4955918"/>
          </a:xfrm>
        </p:spPr>
        <p:txBody>
          <a:bodyPr>
            <a:normAutofit fontScale="85000" lnSpcReduction="20000"/>
          </a:bodyPr>
          <a:lstStyle/>
          <a:p>
            <a:r>
              <a:rPr lang="fr-FR" dirty="0"/>
              <a:t>Environ 150 étudiants de licence 2 </a:t>
            </a:r>
          </a:p>
          <a:p>
            <a:pPr marL="0" indent="0">
              <a:buNone/>
            </a:pPr>
            <a:endParaRPr lang="fr-FR" dirty="0"/>
          </a:p>
          <a:p>
            <a:r>
              <a:rPr lang="fr-FR" dirty="0"/>
              <a:t>Organisation des enseignements selon l’approche programme depuis 2011</a:t>
            </a:r>
          </a:p>
          <a:p>
            <a:r>
              <a:rPr lang="fr-FR" dirty="0"/>
              <a:t>Une équipe pédagogique soutenue par le doyen</a:t>
            </a:r>
          </a:p>
          <a:p>
            <a:r>
              <a:rPr lang="fr-FR" dirty="0"/>
              <a:t>Un travail en cours sur le référentiel de compétences des étudiants sortant de 5ème année et sur la transformation de l’évaluation en situation de stage clinique</a:t>
            </a:r>
          </a:p>
          <a:p>
            <a:r>
              <a:rPr lang="fr-FR" dirty="0"/>
              <a:t>Des habitudes liées aux usages du numérique en enseignement installées : chaque UE dispose d’un espace en ligne articulé avec les autres UE, TP numériques…</a:t>
            </a:r>
          </a:p>
          <a:p>
            <a:pPr marL="0" indent="0">
              <a:buNone/>
            </a:pPr>
            <a:endParaRPr lang="fr-FR" dirty="0"/>
          </a:p>
          <a:p>
            <a:r>
              <a:rPr lang="fr-FR" dirty="0"/>
              <a:t>Equipe : 12 enseignants + 2 étudiants</a:t>
            </a:r>
          </a:p>
          <a:p>
            <a:r>
              <a:rPr lang="fr-FR" dirty="0"/>
              <a:t>Hétérogénéité par rapport aux représentations vis-à-vis du numérique et de la pédagogie</a:t>
            </a:r>
          </a:p>
          <a:p>
            <a:r>
              <a:rPr lang="fr-FR" dirty="0"/>
              <a:t>Membres engagés sur le volontariat </a:t>
            </a:r>
          </a:p>
        </p:txBody>
      </p:sp>
    </p:spTree>
    <p:extLst>
      <p:ext uri="{BB962C8B-B14F-4D97-AF65-F5344CB8AC3E}">
        <p14:creationId xmlns:p14="http://schemas.microsoft.com/office/powerpoint/2010/main" val="13541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Problématiques, constats et objectifs</a:t>
            </a:r>
          </a:p>
        </p:txBody>
      </p:sp>
      <p:sp>
        <p:nvSpPr>
          <p:cNvPr id="3" name="Espace réservé du contenu 2"/>
          <p:cNvSpPr>
            <a:spLocks noGrp="1"/>
          </p:cNvSpPr>
          <p:nvPr>
            <p:ph idx="1"/>
          </p:nvPr>
        </p:nvSpPr>
        <p:spPr>
          <a:xfrm>
            <a:off x="471340" y="1963176"/>
            <a:ext cx="10882460" cy="4707150"/>
          </a:xfrm>
        </p:spPr>
        <p:txBody>
          <a:bodyPr>
            <a:normAutofit lnSpcReduction="10000"/>
          </a:bodyPr>
          <a:lstStyle/>
          <a:p>
            <a:r>
              <a:rPr lang="fr-FR" dirty="0"/>
              <a:t>Malgré l’approche programme, les conseils de perfectionnement… l’organisation des enseignements reste assez cloisonnée  </a:t>
            </a:r>
          </a:p>
          <a:p>
            <a:r>
              <a:rPr lang="fr-FR" dirty="0"/>
              <a:t>Les étudiants font mal les liens entre les cours (retour des étudiants en conseil de perfectionnement)</a:t>
            </a:r>
          </a:p>
          <a:p>
            <a:r>
              <a:rPr lang="fr-FR" dirty="0"/>
              <a:t>Pas d’apprentissage pluridisciplinaires en licence 2</a:t>
            </a:r>
          </a:p>
          <a:p>
            <a:r>
              <a:rPr lang="fr-FR" dirty="0"/>
              <a:t>Théorie (L2 et L3) « éloignée » temporellement de l’approche clinique (M1 et M2)</a:t>
            </a:r>
          </a:p>
          <a:p>
            <a:endParaRPr lang="fr-FR" dirty="0"/>
          </a:p>
          <a:p>
            <a:pPr marL="0" indent="0">
              <a:buNone/>
            </a:pPr>
            <a:r>
              <a:rPr lang="fr-FR" dirty="0"/>
              <a:t>=&gt; Refonte de 50% de l’année de formation O2 vers une approche par compétences déclinée des travaux sur le référentiel de compétences en cours dans la composante</a:t>
            </a:r>
          </a:p>
          <a:p>
            <a:endParaRPr lang="fr-FR" dirty="0"/>
          </a:p>
        </p:txBody>
      </p:sp>
    </p:spTree>
    <p:extLst>
      <p:ext uri="{BB962C8B-B14F-4D97-AF65-F5344CB8AC3E}">
        <p14:creationId xmlns:p14="http://schemas.microsoft.com/office/powerpoint/2010/main" val="7411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176" y="829557"/>
            <a:ext cx="6329575" cy="45908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aphicFrame>
        <p:nvGraphicFramePr>
          <p:cNvPr id="2" name="Diagramme 1"/>
          <p:cNvGraphicFramePr/>
          <p:nvPr>
            <p:extLst/>
          </p:nvPr>
        </p:nvGraphicFramePr>
        <p:xfrm>
          <a:off x="335176" y="829557"/>
          <a:ext cx="6329575" cy="3685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e 2"/>
          <p:cNvSpPr/>
          <p:nvPr/>
        </p:nvSpPr>
        <p:spPr>
          <a:xfrm>
            <a:off x="286579" y="5428647"/>
            <a:ext cx="10808770" cy="848413"/>
          </a:xfrm>
          <a:prstGeom prst="homePlate">
            <a:avLst/>
          </a:prstGeom>
          <a:gradFill flip="none" rotWithShape="1">
            <a:gsLst>
              <a:gs pos="0">
                <a:schemeClr val="accent1">
                  <a:lumMod val="60000"/>
                  <a:lumOff val="40000"/>
                </a:schemeClr>
              </a:gs>
              <a:gs pos="36000">
                <a:schemeClr val="accent1">
                  <a:lumMod val="45000"/>
                  <a:lumOff val="55000"/>
                </a:schemeClr>
              </a:gs>
              <a:gs pos="40000">
                <a:schemeClr val="accent1">
                  <a:lumMod val="45000"/>
                  <a:lumOff val="55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6664751" y="824297"/>
            <a:ext cx="4015819" cy="461109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p:cNvSpPr txBox="1"/>
          <p:nvPr/>
        </p:nvSpPr>
        <p:spPr>
          <a:xfrm>
            <a:off x="878476" y="4908834"/>
            <a:ext cx="50040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Approche théorique et technique (TP disciplinaires)</a:t>
            </a:r>
          </a:p>
        </p:txBody>
      </p:sp>
      <p:sp>
        <p:nvSpPr>
          <p:cNvPr id="9" name="ZoneTexte 8"/>
          <p:cNvSpPr txBox="1"/>
          <p:nvPr/>
        </p:nvSpPr>
        <p:spPr>
          <a:xfrm>
            <a:off x="7997284" y="4908834"/>
            <a:ext cx="3437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Approche clinique </a:t>
            </a:r>
          </a:p>
        </p:txBody>
      </p:sp>
      <p:graphicFrame>
        <p:nvGraphicFramePr>
          <p:cNvPr id="10" name="Diagramme 9"/>
          <p:cNvGraphicFramePr/>
          <p:nvPr>
            <p:extLst/>
          </p:nvPr>
        </p:nvGraphicFramePr>
        <p:xfrm>
          <a:off x="7391661" y="1676486"/>
          <a:ext cx="3184165" cy="2838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p:cNvSpPr txBox="1"/>
          <p:nvPr/>
        </p:nvSpPr>
        <p:spPr>
          <a:xfrm>
            <a:off x="1009936" y="5671562"/>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Licence 1</a:t>
            </a:r>
          </a:p>
        </p:txBody>
      </p:sp>
      <p:sp>
        <p:nvSpPr>
          <p:cNvPr id="12" name="ZoneTexte 11"/>
          <p:cNvSpPr txBox="1"/>
          <p:nvPr/>
        </p:nvSpPr>
        <p:spPr>
          <a:xfrm>
            <a:off x="2922788" y="5658066"/>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Licence 2</a:t>
            </a:r>
          </a:p>
        </p:txBody>
      </p:sp>
      <p:sp>
        <p:nvSpPr>
          <p:cNvPr id="13" name="ZoneTexte 12"/>
          <p:cNvSpPr txBox="1"/>
          <p:nvPr/>
        </p:nvSpPr>
        <p:spPr>
          <a:xfrm>
            <a:off x="4835640" y="5661440"/>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Licence 3</a:t>
            </a:r>
          </a:p>
        </p:txBody>
      </p:sp>
      <p:sp>
        <p:nvSpPr>
          <p:cNvPr id="14" name="ZoneTexte 13"/>
          <p:cNvSpPr txBox="1"/>
          <p:nvPr/>
        </p:nvSpPr>
        <p:spPr>
          <a:xfrm>
            <a:off x="7391661" y="5661440"/>
            <a:ext cx="10195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Master 1</a:t>
            </a:r>
          </a:p>
        </p:txBody>
      </p:sp>
      <p:sp>
        <p:nvSpPr>
          <p:cNvPr id="15" name="ZoneTexte 14"/>
          <p:cNvSpPr txBox="1"/>
          <p:nvPr/>
        </p:nvSpPr>
        <p:spPr>
          <a:xfrm>
            <a:off x="9522332" y="5671562"/>
            <a:ext cx="9302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Mater 2</a:t>
            </a:r>
          </a:p>
        </p:txBody>
      </p:sp>
      <p:sp>
        <p:nvSpPr>
          <p:cNvPr id="16" name="Titre 15"/>
          <p:cNvSpPr>
            <a:spLocks noGrp="1"/>
          </p:cNvSpPr>
          <p:nvPr>
            <p:ph type="title"/>
          </p:nvPr>
        </p:nvSpPr>
        <p:spPr>
          <a:xfrm>
            <a:off x="335176" y="0"/>
            <a:ext cx="10515600" cy="792993"/>
          </a:xfrm>
        </p:spPr>
        <p:txBody>
          <a:bodyPr/>
          <a:lstStyle/>
          <a:p>
            <a:r>
              <a:rPr lang="fr-FR" dirty="0"/>
              <a:t>Situation de départ</a:t>
            </a:r>
          </a:p>
        </p:txBody>
      </p:sp>
      <p:sp>
        <p:nvSpPr>
          <p:cNvPr id="19" name="ZoneTexte 18"/>
          <p:cNvSpPr txBox="1"/>
          <p:nvPr/>
        </p:nvSpPr>
        <p:spPr>
          <a:xfrm>
            <a:off x="6629601" y="1076699"/>
            <a:ext cx="2952027"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Histopathologie de la dentine</a:t>
            </a:r>
          </a:p>
        </p:txBody>
      </p:sp>
      <p:sp>
        <p:nvSpPr>
          <p:cNvPr id="20" name="ZoneTexte 19"/>
          <p:cNvSpPr txBox="1"/>
          <p:nvPr/>
        </p:nvSpPr>
        <p:spPr>
          <a:xfrm>
            <a:off x="6629601" y="1881417"/>
            <a:ext cx="401581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Etiologies de la maladie carieuse, diagnostic radiographique…</a:t>
            </a:r>
          </a:p>
        </p:txBody>
      </p:sp>
      <p:sp>
        <p:nvSpPr>
          <p:cNvPr id="21" name="ZoneTexte 20"/>
          <p:cNvSpPr txBox="1"/>
          <p:nvPr/>
        </p:nvSpPr>
        <p:spPr>
          <a:xfrm>
            <a:off x="6664751" y="2989413"/>
            <a:ext cx="3873176"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Anamnèse, Mise en place de l'adhésif…</a:t>
            </a:r>
          </a:p>
        </p:txBody>
      </p:sp>
      <p:sp>
        <p:nvSpPr>
          <p:cNvPr id="22" name="ZoneTexte 21"/>
          <p:cNvSpPr txBox="1"/>
          <p:nvPr/>
        </p:nvSpPr>
        <p:spPr>
          <a:xfrm>
            <a:off x="6611794" y="3669086"/>
            <a:ext cx="3039031"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Propriétés des composites, adhésifs amélo-dentinaires…</a:t>
            </a:r>
          </a:p>
        </p:txBody>
      </p:sp>
    </p:spTree>
    <p:extLst>
      <p:ext uri="{BB962C8B-B14F-4D97-AF65-F5344CB8AC3E}">
        <p14:creationId xmlns:p14="http://schemas.microsoft.com/office/powerpoint/2010/main" val="412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348" y="149962"/>
            <a:ext cx="11151328" cy="1080962"/>
          </a:xfrm>
        </p:spPr>
        <p:txBody>
          <a:bodyPr>
            <a:noAutofit/>
          </a:bodyPr>
          <a:lstStyle/>
          <a:p>
            <a:pPr lvl="0">
              <a:defRPr/>
            </a:pPr>
            <a:r>
              <a:rPr lang="fr-FR" sz="4000" dirty="0">
                <a:solidFill>
                  <a:prstClr val="black"/>
                </a:solidFill>
              </a:rPr>
              <a:t>Vers une vision intégratrice, combinatoire et développementale : l’APC </a:t>
            </a:r>
          </a:p>
        </p:txBody>
      </p:sp>
      <p:sp>
        <p:nvSpPr>
          <p:cNvPr id="3" name="Espace réservé du contenu 2"/>
          <p:cNvSpPr>
            <a:spLocks noGrp="1"/>
          </p:cNvSpPr>
          <p:nvPr>
            <p:ph idx="1"/>
          </p:nvPr>
        </p:nvSpPr>
        <p:spPr>
          <a:xfrm>
            <a:off x="274555" y="1642578"/>
            <a:ext cx="11510913" cy="5036379"/>
          </a:xfrm>
        </p:spPr>
        <p:txBody>
          <a:bodyPr>
            <a:normAutofit/>
          </a:bodyPr>
          <a:lstStyle/>
          <a:p>
            <a:pPr marL="0" indent="0">
              <a:buNone/>
            </a:pPr>
            <a:r>
              <a:rPr lang="fr-FR" dirty="0"/>
              <a:t>La </a:t>
            </a:r>
            <a:r>
              <a:rPr lang="fr-FR" b="1" dirty="0"/>
              <a:t>compétence</a:t>
            </a:r>
            <a:r>
              <a:rPr lang="fr-FR" dirty="0"/>
              <a:t> est définie ici comme </a:t>
            </a:r>
            <a:r>
              <a:rPr lang="fr-FR" b="1" i="1" dirty="0"/>
              <a:t>« un savoir-agir complexe reposant sur la mobilisation et la combinaison efficace d’une variété de ressources internes et externes à l’intérieur d’une famille de situations » </a:t>
            </a:r>
            <a:r>
              <a:rPr lang="fr-FR" i="1" dirty="0"/>
              <a:t>(Tardif, 2017)</a:t>
            </a:r>
          </a:p>
          <a:p>
            <a:pPr marL="0" indent="0">
              <a:buNone/>
            </a:pPr>
            <a:endParaRPr lang="fr-FR" i="1" dirty="0"/>
          </a:p>
          <a:p>
            <a:pPr>
              <a:buFont typeface="Symbol" panose="05050102010706020507" pitchFamily="18" charset="2"/>
              <a:buChar char="Þ"/>
            </a:pPr>
            <a:r>
              <a:rPr lang="fr-FR" i="1" dirty="0"/>
              <a:t>Nécessaire de clarifier et décrire les savoir-agir complexes (compétences) à développer</a:t>
            </a:r>
            <a:endParaRPr lang="fr-FR" i="1" dirty="0">
              <a:solidFill>
                <a:schemeClr val="accent5">
                  <a:lumMod val="75000"/>
                </a:schemeClr>
              </a:solidFill>
            </a:endParaRPr>
          </a:p>
          <a:p>
            <a:pPr marL="0" indent="0">
              <a:buNone/>
            </a:pPr>
            <a:endParaRPr lang="fr-FR" i="1" dirty="0"/>
          </a:p>
          <a:p>
            <a:pPr marL="0" indent="0">
              <a:buNone/>
            </a:pPr>
            <a:endParaRPr lang="fr-FR" i="1" dirty="0"/>
          </a:p>
          <a:p>
            <a:pPr>
              <a:buFont typeface="Symbol" panose="05050102010706020507" pitchFamily="18" charset="2"/>
              <a:buChar char="Þ"/>
            </a:pPr>
            <a:r>
              <a:rPr lang="fr-FR" i="1" dirty="0"/>
              <a:t>Nécessaire d’identifier les apprentissage critiques à construire et à mobiliser en tant que ressources pour développer et consolider les savoir-agir complexes</a:t>
            </a:r>
            <a:endParaRPr lang="fr-FR" i="1" dirty="0">
              <a:solidFill>
                <a:schemeClr val="accent5">
                  <a:lumMod val="75000"/>
                </a:schemeClr>
              </a:solidFill>
            </a:endParaRPr>
          </a:p>
          <a:p>
            <a:endParaRPr lang="fr-FR" dirty="0"/>
          </a:p>
        </p:txBody>
      </p:sp>
    </p:spTree>
    <p:extLst>
      <p:ext uri="{BB962C8B-B14F-4D97-AF65-F5344CB8AC3E}">
        <p14:creationId xmlns:p14="http://schemas.microsoft.com/office/powerpoint/2010/main" val="12391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p:cNvSpPr txBox="1">
            <a:spLocks/>
          </p:cNvSpPr>
          <p:nvPr/>
        </p:nvSpPr>
        <p:spPr>
          <a:xfrm>
            <a:off x="369935" y="181048"/>
            <a:ext cx="10515600" cy="7929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Calibri Light" panose="020F0302020204030204"/>
                <a:ea typeface="+mj-ea"/>
                <a:cs typeface="+mj-cs"/>
              </a:rPr>
              <a:t>Vers une vision intégratrice, combinatoire et développementale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241"/>
            <a:ext cx="12114905" cy="4752647"/>
          </a:xfrm>
          <a:prstGeom prst="rect">
            <a:avLst/>
          </a:prstGeom>
        </p:spPr>
      </p:pic>
    </p:spTree>
    <p:extLst>
      <p:ext uri="{BB962C8B-B14F-4D97-AF65-F5344CB8AC3E}">
        <p14:creationId xmlns:p14="http://schemas.microsoft.com/office/powerpoint/2010/main" val="173903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0CA6F945-D447-E74D-9C8B-9E516F7776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312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0CA6F945-D447-E74D-9C8B-9E516F7776D1}"/>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E3811501-BF34-F249-900B-16B9D4A982F9}"/>
              </a:ext>
            </a:extLst>
          </p:cNvPr>
          <p:cNvPicPr>
            <a:picLocks noChangeAspect="1"/>
          </p:cNvPicPr>
          <p:nvPr/>
        </p:nvPicPr>
        <p:blipFill>
          <a:blip r:embed="rId4"/>
          <a:stretch>
            <a:fillRect/>
          </a:stretch>
        </p:blipFill>
        <p:spPr>
          <a:xfrm>
            <a:off x="8299098" y="2579791"/>
            <a:ext cx="3348743" cy="2198324"/>
          </a:xfrm>
          <a:prstGeom prst="rect">
            <a:avLst/>
          </a:prstGeom>
        </p:spPr>
      </p:pic>
      <p:sp>
        <p:nvSpPr>
          <p:cNvPr id="4" name="ZoneTexte 3">
            <a:extLst>
              <a:ext uri="{FF2B5EF4-FFF2-40B4-BE49-F238E27FC236}">
                <a16:creationId xmlns:a16="http://schemas.microsoft.com/office/drawing/2014/main" id="{28696176-AAD9-1E48-AD8F-2A36E0D032A8}"/>
              </a:ext>
            </a:extLst>
          </p:cNvPr>
          <p:cNvSpPr txBox="1"/>
          <p:nvPr/>
        </p:nvSpPr>
        <p:spPr>
          <a:xfrm>
            <a:off x="8451296" y="5094722"/>
            <a:ext cx="31965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Histopathologie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Anamnèse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à coins arrondis 4">
            <a:extLst>
              <a:ext uri="{FF2B5EF4-FFF2-40B4-BE49-F238E27FC236}">
                <a16:creationId xmlns:a16="http://schemas.microsoft.com/office/drawing/2014/main" id="{F76ADE93-5012-5C41-BA1E-5D506DA7357D}"/>
              </a:ext>
            </a:extLst>
          </p:cNvPr>
          <p:cNvSpPr/>
          <p:nvPr/>
        </p:nvSpPr>
        <p:spPr>
          <a:xfrm>
            <a:off x="5796366" y="3022169"/>
            <a:ext cx="1766807" cy="128636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26075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0CA6F945-D447-E74D-9C8B-9E516F7776D1}"/>
              </a:ext>
            </a:extLst>
          </p:cNvPr>
          <p:cNvPicPr>
            <a:picLocks noChangeAspect="1"/>
          </p:cNvPicPr>
          <p:nvPr/>
        </p:nvPicPr>
        <p:blipFill>
          <a:blip r:embed="rId2"/>
          <a:stretch>
            <a:fill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9B24AC76-F46B-3B45-8E7E-619A16F6C9C4}"/>
              </a:ext>
            </a:extLst>
          </p:cNvPr>
          <p:cNvPicPr>
            <a:picLocks noChangeAspect="1"/>
          </p:cNvPicPr>
          <p:nvPr/>
        </p:nvPicPr>
        <p:blipFill>
          <a:blip r:embed="rId3"/>
          <a:stretch>
            <a:fillRect/>
          </a:stretch>
        </p:blipFill>
        <p:spPr>
          <a:xfrm>
            <a:off x="8330145" y="1779275"/>
            <a:ext cx="3441547" cy="2040275"/>
          </a:xfrm>
          <a:prstGeom prst="rect">
            <a:avLst/>
          </a:prstGeom>
        </p:spPr>
      </p:pic>
      <p:pic>
        <p:nvPicPr>
          <p:cNvPr id="4" name="Image 3">
            <a:extLst>
              <a:ext uri="{FF2B5EF4-FFF2-40B4-BE49-F238E27FC236}">
                <a16:creationId xmlns:a16="http://schemas.microsoft.com/office/drawing/2014/main" id="{0B4DE9DB-9451-664E-AA62-A47F0F6FB199}"/>
              </a:ext>
            </a:extLst>
          </p:cNvPr>
          <p:cNvPicPr>
            <a:picLocks noChangeAspect="1"/>
          </p:cNvPicPr>
          <p:nvPr/>
        </p:nvPicPr>
        <p:blipFill>
          <a:blip r:embed="rId4"/>
          <a:stretch>
            <a:fillRect/>
          </a:stretch>
        </p:blipFill>
        <p:spPr>
          <a:xfrm>
            <a:off x="8330145" y="3819550"/>
            <a:ext cx="3441547" cy="1955918"/>
          </a:xfrm>
          <a:prstGeom prst="rect">
            <a:avLst/>
          </a:prstGeom>
        </p:spPr>
      </p:pic>
      <p:sp>
        <p:nvSpPr>
          <p:cNvPr id="6" name="Rectangle à coins arrondis 5">
            <a:extLst>
              <a:ext uri="{FF2B5EF4-FFF2-40B4-BE49-F238E27FC236}">
                <a16:creationId xmlns:a16="http://schemas.microsoft.com/office/drawing/2014/main" id="{1C7B4A8E-9CD7-D24D-800C-52433C6956AE}"/>
              </a:ext>
            </a:extLst>
          </p:cNvPr>
          <p:cNvSpPr/>
          <p:nvPr/>
        </p:nvSpPr>
        <p:spPr>
          <a:xfrm>
            <a:off x="5067945" y="5331416"/>
            <a:ext cx="1766807" cy="128636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8786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0CA6F945-D447-E74D-9C8B-9E516F7776D1}"/>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44F5B0B3-894B-DD45-AD1C-16574540DBAB}"/>
              </a:ext>
            </a:extLst>
          </p:cNvPr>
          <p:cNvPicPr>
            <a:picLocks noChangeAspect="1"/>
          </p:cNvPicPr>
          <p:nvPr/>
        </p:nvPicPr>
        <p:blipFill>
          <a:blip r:embed="rId4"/>
          <a:stretch>
            <a:fillRect/>
          </a:stretch>
        </p:blipFill>
        <p:spPr>
          <a:xfrm>
            <a:off x="8197462" y="2365045"/>
            <a:ext cx="3854244" cy="2324942"/>
          </a:xfrm>
          <a:prstGeom prst="rect">
            <a:avLst/>
          </a:prstGeom>
        </p:spPr>
      </p:pic>
      <p:sp>
        <p:nvSpPr>
          <p:cNvPr id="4" name="ZoneTexte 3">
            <a:extLst>
              <a:ext uri="{FF2B5EF4-FFF2-40B4-BE49-F238E27FC236}">
                <a16:creationId xmlns:a16="http://schemas.microsoft.com/office/drawing/2014/main" id="{4C02ABEE-F1A0-5543-BB7B-0B7A09688C7A}"/>
              </a:ext>
            </a:extLst>
          </p:cNvPr>
          <p:cNvSpPr txBox="1"/>
          <p:nvPr/>
        </p:nvSpPr>
        <p:spPr>
          <a:xfrm>
            <a:off x="8302486" y="4703043"/>
            <a:ext cx="404073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Cas 1 : lésion carieuse occlusale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Cas 2 : lésion carieuse proximale étendue postérieure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Cas 3 : lésion carieuse proximale étendue antérieur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Cas 4 : lésion carieuse proximale non chirurgicale</a:t>
            </a:r>
          </a:p>
        </p:txBody>
      </p:sp>
      <p:sp>
        <p:nvSpPr>
          <p:cNvPr id="5" name="Rectangle à coins arrondis 4">
            <a:extLst>
              <a:ext uri="{FF2B5EF4-FFF2-40B4-BE49-F238E27FC236}">
                <a16:creationId xmlns:a16="http://schemas.microsoft.com/office/drawing/2014/main" id="{DDB7FF1F-5C17-4749-BC6B-96659E42AB0C}"/>
              </a:ext>
            </a:extLst>
          </p:cNvPr>
          <p:cNvSpPr/>
          <p:nvPr/>
        </p:nvSpPr>
        <p:spPr>
          <a:xfrm>
            <a:off x="2634711" y="5346915"/>
            <a:ext cx="1766807" cy="1286360"/>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199966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Construire la continuité, du lien entre…</a:t>
            </a:r>
          </a:p>
        </p:txBody>
      </p:sp>
      <p:sp>
        <p:nvSpPr>
          <p:cNvPr id="3" name="Espace réservé du contenu 2"/>
          <p:cNvSpPr>
            <a:spLocks noGrp="1"/>
          </p:cNvSpPr>
          <p:nvPr>
            <p:ph idx="1"/>
          </p:nvPr>
        </p:nvSpPr>
        <p:spPr>
          <a:xfrm>
            <a:off x="527115" y="1523968"/>
            <a:ext cx="10954731" cy="4876832"/>
          </a:xfrm>
        </p:spPr>
        <p:txBody>
          <a:bodyPr>
            <a:normAutofit lnSpcReduction="10000"/>
          </a:bodyPr>
          <a:lstStyle/>
          <a:p>
            <a:r>
              <a:rPr lang="fr-FR" dirty="0"/>
              <a:t>Les cours et les cas cliniques</a:t>
            </a:r>
          </a:p>
          <a:p>
            <a:pPr lvl="1"/>
            <a:r>
              <a:rPr lang="fr-FR" dirty="0"/>
              <a:t>Dans la phase de conception pédagogique</a:t>
            </a:r>
          </a:p>
          <a:p>
            <a:pPr lvl="1"/>
            <a:r>
              <a:rPr lang="fr-FR" dirty="0"/>
              <a:t>Dans les activités des cas cliniques</a:t>
            </a:r>
          </a:p>
          <a:p>
            <a:r>
              <a:rPr lang="fr-FR" dirty="0"/>
              <a:t>Les cas cliniques eux-mêmes =&gt; progressivité du développement du savoir-agir complexe</a:t>
            </a:r>
          </a:p>
          <a:p>
            <a:r>
              <a:rPr lang="fr-FR" dirty="0"/>
              <a:t>Le présentiel et le </a:t>
            </a:r>
            <a:r>
              <a:rPr lang="fr-FR" dirty="0" err="1"/>
              <a:t>distanciel</a:t>
            </a:r>
            <a:r>
              <a:rPr lang="fr-FR" dirty="0"/>
              <a:t> =&gt; cours conservés, micromodules, cas cliniques en présentiel et en ligne</a:t>
            </a:r>
          </a:p>
          <a:p>
            <a:r>
              <a:rPr lang="fr-FR" dirty="0"/>
              <a:t>Les différentes disciplines et leurs interdépendances </a:t>
            </a:r>
          </a:p>
          <a:p>
            <a:r>
              <a:rPr lang="fr-FR" dirty="0"/>
              <a:t>Les différentes modalités d’apprentissage et leur complémentarité =&gt; ne pas cloisonner, font toutes référence à différentes dimensions d’un même compétence</a:t>
            </a:r>
          </a:p>
          <a:p>
            <a:r>
              <a:rPr lang="fr-FR" dirty="0"/>
              <a:t>Les années de formation =&gt; niveaux de développement-progression</a:t>
            </a:r>
          </a:p>
          <a:p>
            <a:endParaRPr lang="fr-FR" dirty="0"/>
          </a:p>
        </p:txBody>
      </p:sp>
    </p:spTree>
    <p:extLst>
      <p:ext uri="{BB962C8B-B14F-4D97-AF65-F5344CB8AC3E}">
        <p14:creationId xmlns:p14="http://schemas.microsoft.com/office/powerpoint/2010/main" val="2496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4140E-F8D7-DC4C-836B-273DB27D5014}"/>
              </a:ext>
            </a:extLst>
          </p:cNvPr>
          <p:cNvSpPr>
            <a:spLocks noGrp="1"/>
          </p:cNvSpPr>
          <p:nvPr>
            <p:ph type="title"/>
          </p:nvPr>
        </p:nvSpPr>
        <p:spPr/>
        <p:txBody>
          <a:bodyPr/>
          <a:lstStyle/>
          <a:p>
            <a:r>
              <a:rPr lang="fr-FR" dirty="0"/>
              <a:t>Plan de la présentation</a:t>
            </a:r>
          </a:p>
        </p:txBody>
      </p:sp>
      <p:sp>
        <p:nvSpPr>
          <p:cNvPr id="3" name="Espace réservé du contenu 2">
            <a:extLst>
              <a:ext uri="{FF2B5EF4-FFF2-40B4-BE49-F238E27FC236}">
                <a16:creationId xmlns:a16="http://schemas.microsoft.com/office/drawing/2014/main" id="{D9EEBE3D-5411-C94E-8265-8DB83000C2FF}"/>
              </a:ext>
            </a:extLst>
          </p:cNvPr>
          <p:cNvSpPr>
            <a:spLocks noGrp="1"/>
          </p:cNvSpPr>
          <p:nvPr>
            <p:ph idx="1"/>
          </p:nvPr>
        </p:nvSpPr>
        <p:spPr/>
        <p:txBody>
          <a:bodyPr/>
          <a:lstStyle/>
          <a:p>
            <a:r>
              <a:rPr lang="fr-FR" b="1" dirty="0"/>
              <a:t>1° Contexte et problématisation : premières observations des situations d’hybridation au sein du projet DESIR   </a:t>
            </a:r>
          </a:p>
          <a:p>
            <a:pPr marL="0" indent="0">
              <a:buNone/>
            </a:pPr>
            <a:endParaRPr lang="fr-FR" b="1" dirty="0"/>
          </a:p>
          <a:p>
            <a:r>
              <a:rPr lang="fr-FR" b="1" dirty="0"/>
              <a:t>2° L’exemple de l’accompagnement du projet APC DFG SO2</a:t>
            </a:r>
          </a:p>
          <a:p>
            <a:pPr marL="0" indent="0">
              <a:buNone/>
            </a:pPr>
            <a:endParaRPr lang="fr-FR" b="1" dirty="0"/>
          </a:p>
          <a:p>
            <a:r>
              <a:rPr lang="fr-FR" b="1" dirty="0"/>
              <a:t>3° Quelles opportunités ? Quelles perspectives ? </a:t>
            </a:r>
          </a:p>
        </p:txBody>
      </p:sp>
    </p:spTree>
    <p:extLst>
      <p:ext uri="{BB962C8B-B14F-4D97-AF65-F5344CB8AC3E}">
        <p14:creationId xmlns:p14="http://schemas.microsoft.com/office/powerpoint/2010/main" val="113872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B3E97F-608E-E54F-9267-D881BF8263F1}"/>
              </a:ext>
            </a:extLst>
          </p:cNvPr>
          <p:cNvSpPr>
            <a:spLocks noGrp="1"/>
          </p:cNvSpPr>
          <p:nvPr>
            <p:ph type="ctrTitle"/>
          </p:nvPr>
        </p:nvSpPr>
        <p:spPr>
          <a:xfrm>
            <a:off x="1069848" y="1298448"/>
            <a:ext cx="7315200" cy="3910366"/>
          </a:xfrm>
        </p:spPr>
        <p:txBody>
          <a:bodyPr>
            <a:noAutofit/>
          </a:bodyPr>
          <a:lstStyle/>
          <a:p>
            <a:pPr algn="ctr"/>
            <a:r>
              <a:rPr lang="fr-FR" sz="4000" dirty="0"/>
              <a:t>3° </a:t>
            </a:r>
            <a:br>
              <a:rPr lang="fr-FR" sz="4000" dirty="0"/>
            </a:br>
            <a:br>
              <a:rPr lang="fr-FR" sz="4000" dirty="0"/>
            </a:br>
            <a:r>
              <a:rPr lang="fr-FR" sz="4000" dirty="0"/>
              <a:t>Quelles opportunités ? </a:t>
            </a:r>
            <a:br>
              <a:rPr lang="fr-FR" sz="4000" dirty="0"/>
            </a:br>
            <a:r>
              <a:rPr lang="fr-FR" sz="4000" dirty="0"/>
              <a:t>Quelles perspectives ?</a:t>
            </a:r>
            <a:br>
              <a:rPr lang="fr-FR" sz="4000" dirty="0"/>
            </a:br>
            <a:br>
              <a:rPr lang="fr-FR" sz="4000" dirty="0"/>
            </a:br>
            <a:r>
              <a:rPr lang="fr-FR" sz="4000" dirty="0"/>
              <a:t>dans le cadre du projet DESIR  </a:t>
            </a:r>
            <a:br>
              <a:rPr lang="fr-FR" sz="4000" dirty="0"/>
            </a:br>
            <a:endParaRPr lang="fr-FR" sz="4000" dirty="0"/>
          </a:p>
        </p:txBody>
      </p:sp>
    </p:spTree>
    <p:extLst>
      <p:ext uri="{BB962C8B-B14F-4D97-AF65-F5344CB8AC3E}">
        <p14:creationId xmlns:p14="http://schemas.microsoft.com/office/powerpoint/2010/main" val="170409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382EFC-3051-1A47-868F-307131A8D6F6}"/>
              </a:ext>
            </a:extLst>
          </p:cNvPr>
          <p:cNvSpPr>
            <a:spLocks noGrp="1"/>
          </p:cNvSpPr>
          <p:nvPr>
            <p:ph type="title"/>
          </p:nvPr>
        </p:nvSpPr>
        <p:spPr/>
        <p:txBody>
          <a:bodyPr/>
          <a:lstStyle/>
          <a:p>
            <a:r>
              <a:rPr lang="fr-FR" dirty="0"/>
              <a:t>Opportunités </a:t>
            </a:r>
          </a:p>
        </p:txBody>
      </p:sp>
      <p:sp>
        <p:nvSpPr>
          <p:cNvPr id="5" name="Espace réservé du contenu 4">
            <a:extLst>
              <a:ext uri="{FF2B5EF4-FFF2-40B4-BE49-F238E27FC236}">
                <a16:creationId xmlns:a16="http://schemas.microsoft.com/office/drawing/2014/main" id="{3E55F365-2811-3642-95E4-FBCDC75334AD}"/>
              </a:ext>
            </a:extLst>
          </p:cNvPr>
          <p:cNvSpPr>
            <a:spLocks noGrp="1"/>
          </p:cNvSpPr>
          <p:nvPr>
            <p:ph idx="1"/>
          </p:nvPr>
        </p:nvSpPr>
        <p:spPr/>
        <p:txBody>
          <a:bodyPr>
            <a:normAutofit/>
          </a:bodyPr>
          <a:lstStyle/>
          <a:p>
            <a:pPr algn="just">
              <a:buFont typeface="Wingdings" pitchFamily="2" charset="2"/>
              <a:buChar char="v"/>
            </a:pPr>
            <a:r>
              <a:rPr lang="fr-FR" sz="2400" dirty="0"/>
              <a:t>  Dans le cadre du projet DESIR, à partir des observations privilégiées de ces projets d’hybridation :</a:t>
            </a:r>
          </a:p>
          <a:p>
            <a:pPr marL="0" indent="0" algn="just">
              <a:buNone/>
            </a:pPr>
            <a:endParaRPr lang="fr-FR" sz="2400" dirty="0"/>
          </a:p>
          <a:p>
            <a:pPr algn="just"/>
            <a:r>
              <a:rPr lang="fr-FR" sz="2400" dirty="0"/>
              <a:t>Opportunité d’une </a:t>
            </a:r>
            <a:r>
              <a:rPr lang="fr-FR" sz="2400" b="1" dirty="0"/>
              <a:t>réflexion collective</a:t>
            </a:r>
            <a:r>
              <a:rPr lang="fr-FR" sz="2400" dirty="0"/>
              <a:t> des différents acteurs</a:t>
            </a:r>
          </a:p>
          <a:p>
            <a:pPr algn="just"/>
            <a:r>
              <a:rPr lang="fr-FR" sz="2400" dirty="0"/>
              <a:t>Opportunité de </a:t>
            </a:r>
            <a:r>
              <a:rPr lang="fr-FR" sz="2400" b="1" dirty="0"/>
              <a:t>coopération</a:t>
            </a:r>
            <a:r>
              <a:rPr lang="fr-FR" sz="2400" dirty="0"/>
              <a:t> des acteurs </a:t>
            </a:r>
            <a:r>
              <a:rPr lang="fr-FR" sz="2400" b="1" dirty="0"/>
              <a:t>pour la transformation des pratiques </a:t>
            </a:r>
          </a:p>
          <a:p>
            <a:pPr algn="just"/>
            <a:r>
              <a:rPr lang="fr-FR" sz="2400" dirty="0"/>
              <a:t>Opportunité d’une </a:t>
            </a:r>
            <a:r>
              <a:rPr lang="fr-FR" sz="2400" b="1" dirty="0"/>
              <a:t>montée en compétences </a:t>
            </a:r>
            <a:r>
              <a:rPr lang="fr-FR" sz="2400" dirty="0"/>
              <a:t>des différents acteurs</a:t>
            </a:r>
          </a:p>
          <a:p>
            <a:pPr marL="0" indent="0" algn="just">
              <a:buNone/>
            </a:pPr>
            <a:endParaRPr lang="fr-FR" sz="2400" dirty="0"/>
          </a:p>
          <a:p>
            <a:pPr algn="just"/>
            <a:endParaRPr lang="fr-FR" sz="2400" dirty="0"/>
          </a:p>
        </p:txBody>
      </p:sp>
    </p:spTree>
    <p:extLst>
      <p:ext uri="{BB962C8B-B14F-4D97-AF65-F5344CB8AC3E}">
        <p14:creationId xmlns:p14="http://schemas.microsoft.com/office/powerpoint/2010/main" val="75811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DAC5C-0C66-CB4C-B4A8-A0FAF472032C}"/>
              </a:ext>
            </a:extLst>
          </p:cNvPr>
          <p:cNvSpPr>
            <a:spLocks noGrp="1"/>
          </p:cNvSpPr>
          <p:nvPr>
            <p:ph type="title"/>
          </p:nvPr>
        </p:nvSpPr>
        <p:spPr/>
        <p:txBody>
          <a:bodyPr/>
          <a:lstStyle/>
          <a:p>
            <a:r>
              <a:rPr lang="fr-FR" dirty="0"/>
              <a:t>Perspectives à formaliser  </a:t>
            </a:r>
          </a:p>
        </p:txBody>
      </p:sp>
      <p:sp>
        <p:nvSpPr>
          <p:cNvPr id="3" name="Espace réservé du contenu 2">
            <a:extLst>
              <a:ext uri="{FF2B5EF4-FFF2-40B4-BE49-F238E27FC236}">
                <a16:creationId xmlns:a16="http://schemas.microsoft.com/office/drawing/2014/main" id="{7C00DEF5-4562-3549-A6E9-FF1663CB6FBE}"/>
              </a:ext>
            </a:extLst>
          </p:cNvPr>
          <p:cNvSpPr>
            <a:spLocks noGrp="1"/>
          </p:cNvSpPr>
          <p:nvPr>
            <p:ph idx="1"/>
          </p:nvPr>
        </p:nvSpPr>
        <p:spPr/>
        <p:txBody>
          <a:bodyPr>
            <a:normAutofit lnSpcReduction="10000"/>
          </a:bodyPr>
          <a:lstStyle/>
          <a:p>
            <a:pPr algn="just">
              <a:buFont typeface="Wingdings" pitchFamily="2" charset="2"/>
              <a:buChar char="v"/>
            </a:pPr>
            <a:r>
              <a:rPr lang="fr-FR" sz="2400" dirty="0"/>
              <a:t>  </a:t>
            </a:r>
            <a:r>
              <a:rPr lang="fr-FR" sz="2400" u="sng" dirty="0"/>
              <a:t>Du point de vue de l’ingénierie pédagogique </a:t>
            </a:r>
            <a:r>
              <a:rPr lang="fr-FR" sz="2400" dirty="0"/>
              <a:t>:</a:t>
            </a:r>
          </a:p>
          <a:p>
            <a:pPr marL="0" indent="0" algn="just">
              <a:buNone/>
            </a:pPr>
            <a:r>
              <a:rPr lang="fr-FR" sz="2400" dirty="0"/>
              <a:t>- </a:t>
            </a:r>
            <a:r>
              <a:rPr lang="fr-FR" sz="2400" b="1" dirty="0"/>
              <a:t>Partage des expériences entre ingénieurs pédagogiques</a:t>
            </a:r>
            <a:r>
              <a:rPr lang="fr-FR" sz="2400" dirty="0"/>
              <a:t> (par exemple, concernant l’enjeu de la « continuité » en situation d’hybridation)</a:t>
            </a:r>
          </a:p>
          <a:p>
            <a:pPr algn="just">
              <a:buFontTx/>
              <a:buChar char="-"/>
            </a:pPr>
            <a:r>
              <a:rPr lang="fr-FR" sz="2400" dirty="0"/>
              <a:t>Partage d’une </a:t>
            </a:r>
            <a:r>
              <a:rPr lang="fr-FR" sz="2400" b="1" dirty="0"/>
              <a:t>réflexion au sein des équipes pédagogiques dans les AMI </a:t>
            </a:r>
            <a:r>
              <a:rPr lang="fr-FR" sz="2400"/>
              <a:t>et conception </a:t>
            </a:r>
            <a:r>
              <a:rPr lang="fr-FR" sz="2400" dirty="0"/>
              <a:t>par </a:t>
            </a:r>
            <a:r>
              <a:rPr lang="fr-FR" sz="2400" b="1" dirty="0"/>
              <a:t>itération</a:t>
            </a:r>
          </a:p>
          <a:p>
            <a:pPr algn="just">
              <a:buFontTx/>
              <a:buChar char="-"/>
            </a:pPr>
            <a:endParaRPr lang="fr-FR" sz="2400" dirty="0"/>
          </a:p>
          <a:p>
            <a:pPr algn="just">
              <a:buFont typeface="Wingdings" pitchFamily="2" charset="2"/>
              <a:buChar char="v"/>
            </a:pPr>
            <a:r>
              <a:rPr lang="fr-FR" sz="2400" dirty="0"/>
              <a:t>  </a:t>
            </a:r>
            <a:r>
              <a:rPr lang="fr-FR" sz="2400" u="sng" dirty="0"/>
              <a:t>Du point de vue de la recherche </a:t>
            </a:r>
            <a:r>
              <a:rPr lang="fr-FR" sz="2400" dirty="0"/>
              <a:t>:</a:t>
            </a:r>
          </a:p>
          <a:p>
            <a:pPr marL="0" indent="0" algn="just">
              <a:buNone/>
            </a:pPr>
            <a:r>
              <a:rPr lang="fr-FR" sz="2400" dirty="0"/>
              <a:t>- phase </a:t>
            </a:r>
            <a:r>
              <a:rPr lang="fr-FR" sz="2400" b="1" dirty="0"/>
              <a:t>d’évaluation de l’expérience des étudiants </a:t>
            </a:r>
            <a:r>
              <a:rPr lang="fr-FR" sz="2400" dirty="0"/>
              <a:t>à venir (observations, questionnaires, entretiens)</a:t>
            </a:r>
          </a:p>
          <a:p>
            <a:pPr marL="0" indent="0" algn="just">
              <a:buNone/>
            </a:pPr>
            <a:r>
              <a:rPr lang="fr-FR" sz="2400" dirty="0"/>
              <a:t>- </a:t>
            </a:r>
            <a:r>
              <a:rPr lang="fr-FR" sz="2400" b="1" dirty="0"/>
              <a:t>Mise en perspective </a:t>
            </a:r>
            <a:r>
              <a:rPr lang="fr-FR" sz="2400" dirty="0"/>
              <a:t>des différents projets dans les analyses</a:t>
            </a:r>
          </a:p>
          <a:p>
            <a:pPr algn="just">
              <a:buFontTx/>
              <a:buChar char="-"/>
            </a:pPr>
            <a:endParaRPr lang="fr-FR" sz="2400" dirty="0"/>
          </a:p>
        </p:txBody>
      </p:sp>
    </p:spTree>
    <p:extLst>
      <p:ext uri="{BB962C8B-B14F-4D97-AF65-F5344CB8AC3E}">
        <p14:creationId xmlns:p14="http://schemas.microsoft.com/office/powerpoint/2010/main" val="27980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5505A8-348F-B846-9D82-0606B5C41984}"/>
              </a:ext>
            </a:extLst>
          </p:cNvPr>
          <p:cNvSpPr>
            <a:spLocks noGrp="1"/>
          </p:cNvSpPr>
          <p:nvPr>
            <p:ph type="ctrTitle"/>
          </p:nvPr>
        </p:nvSpPr>
        <p:spPr>
          <a:xfrm>
            <a:off x="1069848" y="1298448"/>
            <a:ext cx="7315200" cy="2698365"/>
          </a:xfrm>
        </p:spPr>
        <p:txBody>
          <a:bodyPr/>
          <a:lstStyle/>
          <a:p>
            <a:pPr algn="ctr"/>
            <a:r>
              <a:rPr lang="fr-FR" dirty="0"/>
              <a:t>Merci pour votre attention</a:t>
            </a:r>
          </a:p>
        </p:txBody>
      </p:sp>
    </p:spTree>
    <p:extLst>
      <p:ext uri="{BB962C8B-B14F-4D97-AF65-F5344CB8AC3E}">
        <p14:creationId xmlns:p14="http://schemas.microsoft.com/office/powerpoint/2010/main" val="260787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FDE91-B677-B149-B136-70567C26605D}"/>
              </a:ext>
            </a:extLst>
          </p:cNvPr>
          <p:cNvSpPr/>
          <p:nvPr/>
        </p:nvSpPr>
        <p:spPr>
          <a:xfrm>
            <a:off x="1092591" y="1164493"/>
            <a:ext cx="9838006" cy="4278094"/>
          </a:xfrm>
          <a:prstGeom prst="rect">
            <a:avLst/>
          </a:prstGeom>
        </p:spPr>
        <p:txBody>
          <a:bodyPr wrap="square">
            <a:spAutoFit/>
          </a:bodyPr>
          <a:lstStyle/>
          <a:p>
            <a:pPr algn="just"/>
            <a:r>
              <a:rPr lang="fr-FR" dirty="0">
                <a:solidFill>
                  <a:srgbClr val="FF0000"/>
                </a:solidFill>
              </a:rPr>
              <a:t> </a:t>
            </a:r>
            <a:r>
              <a:rPr lang="fr-FR" sz="2000" b="1" dirty="0">
                <a:solidFill>
                  <a:schemeClr val="tx1">
                    <a:lumMod val="65000"/>
                    <a:lumOff val="35000"/>
                  </a:schemeClr>
                </a:solidFill>
              </a:rPr>
              <a:t>Références bibliographiques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Dewey, J. (1968/2011). </a:t>
            </a:r>
            <a:r>
              <a:rPr lang="fr-FR" dirty="0" err="1">
                <a:solidFill>
                  <a:schemeClr val="tx1">
                    <a:lumMod val="65000"/>
                    <a:lumOff val="35000"/>
                  </a:schemeClr>
                </a:solidFill>
              </a:rPr>
              <a:t>Expérience</a:t>
            </a:r>
            <a:r>
              <a:rPr lang="fr-FR" dirty="0">
                <a:solidFill>
                  <a:schemeClr val="tx1">
                    <a:lumMod val="65000"/>
                    <a:lumOff val="35000"/>
                  </a:schemeClr>
                </a:solidFill>
              </a:rPr>
              <a:t> et </a:t>
            </a:r>
            <a:r>
              <a:rPr lang="fr-FR" dirty="0" err="1">
                <a:solidFill>
                  <a:schemeClr val="tx1">
                    <a:lumMod val="65000"/>
                    <a:lumOff val="35000"/>
                  </a:schemeClr>
                </a:solidFill>
              </a:rPr>
              <a:t>éducation</a:t>
            </a:r>
            <a:r>
              <a:rPr lang="fr-FR" dirty="0">
                <a:solidFill>
                  <a:schemeClr val="tx1">
                    <a:lumMod val="65000"/>
                    <a:lumOff val="35000"/>
                  </a:schemeClr>
                </a:solidFill>
              </a:rPr>
              <a:t>. Paris : Armand Colin</a:t>
            </a:r>
            <a:r>
              <a:rPr lang="fr-FR" dirty="0"/>
              <a:t>.</a:t>
            </a:r>
          </a:p>
          <a:p>
            <a:pPr algn="just"/>
            <a:endParaRPr lang="fr-FR" dirty="0"/>
          </a:p>
          <a:p>
            <a:pPr algn="just"/>
            <a:r>
              <a:rPr lang="fr-FR" dirty="0" err="1">
                <a:solidFill>
                  <a:schemeClr val="tx1">
                    <a:lumMod val="65000"/>
                    <a:lumOff val="35000"/>
                  </a:schemeClr>
                </a:solidFill>
              </a:rPr>
              <a:t>Joffredo</a:t>
            </a:r>
            <a:r>
              <a:rPr lang="fr-FR" dirty="0">
                <a:solidFill>
                  <a:schemeClr val="tx1">
                    <a:lumMod val="65000"/>
                    <a:lumOff val="35000"/>
                  </a:schemeClr>
                </a:solidFill>
              </a:rPr>
              <a:t>-Lebrun, S. (2016). </a:t>
            </a:r>
            <a:r>
              <a:rPr lang="fr-FR" dirty="0" err="1">
                <a:solidFill>
                  <a:schemeClr val="tx1">
                    <a:lumMod val="65000"/>
                    <a:lumOff val="35000"/>
                  </a:schemeClr>
                </a:solidFill>
              </a:rPr>
              <a:t>Continuite</a:t>
            </a:r>
            <a:r>
              <a:rPr lang="fr-FR" dirty="0">
                <a:solidFill>
                  <a:schemeClr val="tx1">
                    <a:lumMod val="65000"/>
                    <a:lumOff val="35000"/>
                  </a:schemeClr>
                </a:solidFill>
              </a:rPr>
              <a:t>́ de l'</a:t>
            </a:r>
            <a:r>
              <a:rPr lang="fr-FR" dirty="0" err="1">
                <a:solidFill>
                  <a:schemeClr val="tx1">
                    <a:lumMod val="65000"/>
                    <a:lumOff val="35000"/>
                  </a:schemeClr>
                </a:solidFill>
              </a:rPr>
              <a:t>expérience</a:t>
            </a:r>
            <a:r>
              <a:rPr lang="fr-FR" dirty="0">
                <a:solidFill>
                  <a:schemeClr val="tx1">
                    <a:lumMod val="65000"/>
                    <a:lumOff val="35000"/>
                  </a:schemeClr>
                </a:solidFill>
              </a:rPr>
              <a:t> des </a:t>
            </a:r>
            <a:r>
              <a:rPr lang="fr-FR" dirty="0" err="1">
                <a:solidFill>
                  <a:schemeClr val="tx1">
                    <a:lumMod val="65000"/>
                    <a:lumOff val="35000"/>
                  </a:schemeClr>
                </a:solidFill>
              </a:rPr>
              <a:t>élèves</a:t>
            </a:r>
            <a:r>
              <a:rPr lang="fr-FR" dirty="0">
                <a:solidFill>
                  <a:schemeClr val="tx1">
                    <a:lumMod val="65000"/>
                    <a:lumOff val="35000"/>
                  </a:schemeClr>
                </a:solidFill>
              </a:rPr>
              <a:t> et </a:t>
            </a:r>
            <a:r>
              <a:rPr lang="fr-FR" dirty="0" err="1">
                <a:solidFill>
                  <a:schemeClr val="tx1">
                    <a:lumMod val="65000"/>
                    <a:lumOff val="35000"/>
                  </a:schemeClr>
                </a:solidFill>
              </a:rPr>
              <a:t>systèmes</a:t>
            </a:r>
            <a:r>
              <a:rPr lang="fr-FR" dirty="0">
                <a:solidFill>
                  <a:schemeClr val="tx1">
                    <a:lumMod val="65000"/>
                    <a:lumOff val="35000"/>
                  </a:schemeClr>
                </a:solidFill>
              </a:rPr>
              <a:t> de </a:t>
            </a:r>
            <a:r>
              <a:rPr lang="fr-FR" dirty="0" err="1">
                <a:solidFill>
                  <a:schemeClr val="tx1">
                    <a:lumMod val="65000"/>
                    <a:lumOff val="35000"/>
                  </a:schemeClr>
                </a:solidFill>
              </a:rPr>
              <a:t>représentation</a:t>
            </a:r>
            <a:r>
              <a:rPr lang="fr-FR" dirty="0">
                <a:solidFill>
                  <a:schemeClr val="tx1">
                    <a:lumMod val="65000"/>
                    <a:lumOff val="35000"/>
                  </a:schemeClr>
                </a:solidFill>
              </a:rPr>
              <a:t> en </a:t>
            </a:r>
            <a:r>
              <a:rPr lang="fr-FR" dirty="0" err="1">
                <a:solidFill>
                  <a:schemeClr val="tx1">
                    <a:lumMod val="65000"/>
                    <a:lumOff val="35000"/>
                  </a:schemeClr>
                </a:solidFill>
              </a:rPr>
              <a:t>mathématiques</a:t>
            </a:r>
            <a:r>
              <a:rPr lang="fr-FR" dirty="0">
                <a:solidFill>
                  <a:schemeClr val="tx1">
                    <a:lumMod val="65000"/>
                    <a:lumOff val="35000"/>
                  </a:schemeClr>
                </a:solidFill>
              </a:rPr>
              <a:t> au cours </a:t>
            </a:r>
            <a:r>
              <a:rPr lang="fr-FR" dirty="0" err="1">
                <a:solidFill>
                  <a:schemeClr val="tx1">
                    <a:lumMod val="65000"/>
                    <a:lumOff val="35000"/>
                  </a:schemeClr>
                </a:solidFill>
              </a:rPr>
              <a:t>préparatoire</a:t>
            </a:r>
            <a:r>
              <a:rPr lang="fr-FR" dirty="0">
                <a:solidFill>
                  <a:schemeClr val="tx1">
                    <a:lumMod val="65000"/>
                    <a:lumOff val="35000"/>
                  </a:schemeClr>
                </a:solidFill>
              </a:rPr>
              <a:t>. Une </a:t>
            </a:r>
            <a:r>
              <a:rPr lang="fr-FR" dirty="0" err="1">
                <a:solidFill>
                  <a:schemeClr val="tx1">
                    <a:lumMod val="65000"/>
                    <a:lumOff val="35000"/>
                  </a:schemeClr>
                </a:solidFill>
              </a:rPr>
              <a:t>étude</a:t>
            </a:r>
            <a:r>
              <a:rPr lang="fr-FR" dirty="0">
                <a:solidFill>
                  <a:schemeClr val="tx1">
                    <a:lumMod val="65000"/>
                    <a:lumOff val="35000"/>
                  </a:schemeClr>
                </a:solidFill>
              </a:rPr>
              <a:t> de cas au sein d'une </a:t>
            </a:r>
            <a:r>
              <a:rPr lang="fr-FR" dirty="0" err="1">
                <a:solidFill>
                  <a:schemeClr val="tx1">
                    <a:lumMod val="65000"/>
                    <a:lumOff val="35000"/>
                  </a:schemeClr>
                </a:solidFill>
              </a:rPr>
              <a:t>ingénierie</a:t>
            </a:r>
            <a:r>
              <a:rPr lang="fr-FR" dirty="0">
                <a:solidFill>
                  <a:schemeClr val="tx1">
                    <a:lumMod val="65000"/>
                    <a:lumOff val="35000"/>
                  </a:schemeClr>
                </a:solidFill>
              </a:rPr>
              <a:t> </a:t>
            </a:r>
            <a:r>
              <a:rPr lang="fr-FR" dirty="0" err="1">
                <a:solidFill>
                  <a:schemeClr val="tx1">
                    <a:lumMod val="65000"/>
                    <a:lumOff val="35000"/>
                  </a:schemeClr>
                </a:solidFill>
              </a:rPr>
              <a:t>coopérative</a:t>
            </a:r>
            <a:r>
              <a:rPr lang="fr-FR" dirty="0">
                <a:solidFill>
                  <a:schemeClr val="tx1">
                    <a:lumMod val="65000"/>
                    <a:lumOff val="35000"/>
                  </a:schemeClr>
                </a:solidFill>
              </a:rPr>
              <a:t> (</a:t>
            </a:r>
            <a:r>
              <a:rPr lang="fr-FR" dirty="0" err="1">
                <a:solidFill>
                  <a:schemeClr val="tx1">
                    <a:lumMod val="65000"/>
                    <a:lumOff val="35000"/>
                  </a:schemeClr>
                </a:solidFill>
              </a:rPr>
              <a:t>Thèse</a:t>
            </a:r>
            <a:r>
              <a:rPr lang="fr-FR" dirty="0">
                <a:solidFill>
                  <a:schemeClr val="tx1">
                    <a:lumMod val="65000"/>
                    <a:lumOff val="35000"/>
                  </a:schemeClr>
                </a:solidFill>
              </a:rPr>
              <a:t> de doctorat en Sciences de l’</a:t>
            </a:r>
            <a:r>
              <a:rPr lang="fr-FR" dirty="0" err="1">
                <a:solidFill>
                  <a:schemeClr val="tx1">
                    <a:lumMod val="65000"/>
                    <a:lumOff val="35000"/>
                  </a:schemeClr>
                </a:solidFill>
              </a:rPr>
              <a:t>éducation</a:t>
            </a:r>
            <a:r>
              <a:rPr lang="fr-FR" dirty="0">
                <a:solidFill>
                  <a:schemeClr val="tx1">
                    <a:lumMod val="65000"/>
                    <a:lumOff val="35000"/>
                  </a:schemeClr>
                </a:solidFill>
              </a:rPr>
              <a:t> non </a:t>
            </a:r>
            <a:r>
              <a:rPr lang="fr-FR" dirty="0" err="1">
                <a:solidFill>
                  <a:schemeClr val="tx1">
                    <a:lumMod val="65000"/>
                    <a:lumOff val="35000"/>
                  </a:schemeClr>
                </a:solidFill>
              </a:rPr>
              <a:t>publiée</a:t>
            </a:r>
            <a:r>
              <a:rPr lang="fr-FR" dirty="0">
                <a:solidFill>
                  <a:schemeClr val="tx1">
                    <a:lumMod val="65000"/>
                    <a:lumOff val="35000"/>
                  </a:schemeClr>
                </a:solidFill>
              </a:rPr>
              <a:t>). </a:t>
            </a:r>
            <a:r>
              <a:rPr lang="fr-FR" dirty="0" err="1">
                <a:solidFill>
                  <a:schemeClr val="tx1">
                    <a:lumMod val="65000"/>
                    <a:lumOff val="35000"/>
                  </a:schemeClr>
                </a:solidFill>
              </a:rPr>
              <a:t>Universite</a:t>
            </a:r>
            <a:r>
              <a:rPr lang="fr-FR" dirty="0">
                <a:solidFill>
                  <a:schemeClr val="tx1">
                    <a:lumMod val="65000"/>
                    <a:lumOff val="35000"/>
                  </a:schemeClr>
                </a:solidFill>
              </a:rPr>
              <a:t>́ de Bretagne occidentale.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Tardif, J. (2017). Des repères conceptuels à propos de la notion de compétence, de son développement et de son évaluation. Dans</a:t>
            </a:r>
            <a:r>
              <a:rPr lang="fr-FR" i="1" dirty="0">
                <a:solidFill>
                  <a:schemeClr val="tx1">
                    <a:lumMod val="65000"/>
                    <a:lumOff val="35000"/>
                  </a:schemeClr>
                </a:solidFill>
              </a:rPr>
              <a:t> </a:t>
            </a:r>
            <a:r>
              <a:rPr lang="fr-FR" dirty="0" err="1">
                <a:solidFill>
                  <a:schemeClr val="tx1">
                    <a:lumMod val="65000"/>
                    <a:lumOff val="35000"/>
                  </a:schemeClr>
                </a:solidFill>
              </a:rPr>
              <a:t>Poumay</a:t>
            </a:r>
            <a:r>
              <a:rPr lang="fr-FR" dirty="0">
                <a:solidFill>
                  <a:schemeClr val="tx1">
                    <a:lumMod val="65000"/>
                    <a:lumOff val="35000"/>
                  </a:schemeClr>
                </a:solidFill>
              </a:rPr>
              <a:t>, Tardif &amp; Georges (</a:t>
            </a:r>
            <a:r>
              <a:rPr lang="fr-FR" dirty="0" err="1">
                <a:solidFill>
                  <a:schemeClr val="tx1">
                    <a:lumMod val="65000"/>
                    <a:lumOff val="35000"/>
                  </a:schemeClr>
                </a:solidFill>
              </a:rPr>
              <a:t>dir</a:t>
            </a:r>
            <a:r>
              <a:rPr lang="fr-FR" dirty="0">
                <a:solidFill>
                  <a:schemeClr val="tx1">
                    <a:lumMod val="65000"/>
                    <a:lumOff val="35000"/>
                  </a:schemeClr>
                </a:solidFill>
              </a:rPr>
              <a:t>.). </a:t>
            </a:r>
            <a:r>
              <a:rPr lang="fr-FR" i="1" dirty="0">
                <a:solidFill>
                  <a:schemeClr val="tx1">
                    <a:lumMod val="65000"/>
                    <a:lumOff val="35000"/>
                  </a:schemeClr>
                </a:solidFill>
              </a:rPr>
              <a:t>Organiser la formation à partir des compétences, un pari gagnant pour l'apprentissage dans le supérieur</a:t>
            </a:r>
            <a:r>
              <a:rPr lang="fr-FR" dirty="0">
                <a:solidFill>
                  <a:schemeClr val="tx1">
                    <a:lumMod val="65000"/>
                    <a:lumOff val="35000"/>
                  </a:schemeClr>
                </a:solidFill>
              </a:rPr>
              <a:t>. Bruxelles : De Boeck</a:t>
            </a:r>
          </a:p>
          <a:p>
            <a:pPr algn="just"/>
            <a:br>
              <a:rPr lang="fr-FR" dirty="0"/>
            </a:br>
            <a:endParaRPr lang="fr-FR" dirty="0"/>
          </a:p>
          <a:p>
            <a:pPr algn="just"/>
            <a:br>
              <a:rPr lang="fr-FR" dirty="0"/>
            </a:br>
            <a:endParaRPr lang="fr-FR" dirty="0">
              <a:solidFill>
                <a:srgbClr val="FF0000"/>
              </a:solidFill>
            </a:endParaRPr>
          </a:p>
        </p:txBody>
      </p:sp>
      <p:sp>
        <p:nvSpPr>
          <p:cNvPr id="5" name="ZoneTexte 4">
            <a:extLst>
              <a:ext uri="{FF2B5EF4-FFF2-40B4-BE49-F238E27FC236}">
                <a16:creationId xmlns:a16="http://schemas.microsoft.com/office/drawing/2014/main" id="{EB920508-57E2-8244-92DA-256DC76B7FEC}"/>
              </a:ext>
            </a:extLst>
          </p:cNvPr>
          <p:cNvSpPr txBox="1"/>
          <p:nvPr/>
        </p:nvSpPr>
        <p:spPr>
          <a:xfrm>
            <a:off x="7737231" y="1659988"/>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54603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6595F02-AE01-F24B-A5D4-32DBFB3A0A60}"/>
              </a:ext>
            </a:extLst>
          </p:cNvPr>
          <p:cNvSpPr>
            <a:spLocks noGrp="1"/>
          </p:cNvSpPr>
          <p:nvPr>
            <p:ph type="ctrTitle"/>
          </p:nvPr>
        </p:nvSpPr>
        <p:spPr>
          <a:xfrm>
            <a:off x="1069848" y="1298447"/>
            <a:ext cx="7315200" cy="3760249"/>
          </a:xfrm>
        </p:spPr>
        <p:txBody>
          <a:bodyPr>
            <a:normAutofit fontScale="90000"/>
          </a:bodyPr>
          <a:lstStyle/>
          <a:p>
            <a:pPr algn="ctr"/>
            <a:r>
              <a:rPr lang="fr-FR" sz="4400" dirty="0"/>
              <a:t>1° </a:t>
            </a:r>
            <a:br>
              <a:rPr lang="fr-FR" sz="4400" dirty="0"/>
            </a:br>
            <a:br>
              <a:rPr lang="fr-FR" sz="4400" dirty="0"/>
            </a:br>
            <a:r>
              <a:rPr lang="fr-FR" sz="4400" dirty="0"/>
              <a:t>Contexte et problématisation </a:t>
            </a:r>
            <a:br>
              <a:rPr lang="fr-FR" sz="4400" dirty="0"/>
            </a:br>
            <a:br>
              <a:rPr lang="fr-FR" sz="4400" dirty="0"/>
            </a:br>
            <a:r>
              <a:rPr lang="fr-FR" sz="4400" dirty="0"/>
              <a:t>Premières observations des situations d’hybridation au sein du projet DESIR</a:t>
            </a:r>
          </a:p>
        </p:txBody>
      </p:sp>
    </p:spTree>
    <p:extLst>
      <p:ext uri="{BB962C8B-B14F-4D97-AF65-F5344CB8AC3E}">
        <p14:creationId xmlns:p14="http://schemas.microsoft.com/office/powerpoint/2010/main" val="129658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3CF5A-E353-D540-AF07-8F5E15A5642D}"/>
              </a:ext>
            </a:extLst>
          </p:cNvPr>
          <p:cNvSpPr>
            <a:spLocks noGrp="1"/>
          </p:cNvSpPr>
          <p:nvPr>
            <p:ph type="title"/>
          </p:nvPr>
        </p:nvSpPr>
        <p:spPr>
          <a:xfrm>
            <a:off x="252919" y="1123837"/>
            <a:ext cx="2836645" cy="4601183"/>
          </a:xfrm>
        </p:spPr>
        <p:txBody>
          <a:bodyPr>
            <a:normAutofit/>
          </a:bodyPr>
          <a:lstStyle/>
          <a:p>
            <a:r>
              <a:rPr lang="fr-FR" sz="3200" dirty="0"/>
              <a:t>DESIR </a:t>
            </a:r>
            <a:br>
              <a:rPr lang="fr-FR" sz="3200" dirty="0"/>
            </a:br>
            <a:r>
              <a:rPr lang="fr-FR" sz="2800" dirty="0"/>
              <a:t>envisagé comme écosystème d’innovation</a:t>
            </a:r>
          </a:p>
        </p:txBody>
      </p:sp>
      <p:sp>
        <p:nvSpPr>
          <p:cNvPr id="3" name="Espace réservé du contenu 2">
            <a:extLst>
              <a:ext uri="{FF2B5EF4-FFF2-40B4-BE49-F238E27FC236}">
                <a16:creationId xmlns:a16="http://schemas.microsoft.com/office/drawing/2014/main" id="{6606E2E4-6A0F-2046-BCD7-7F444440DF78}"/>
              </a:ext>
            </a:extLst>
          </p:cNvPr>
          <p:cNvSpPr>
            <a:spLocks noGrp="1"/>
          </p:cNvSpPr>
          <p:nvPr>
            <p:ph idx="1"/>
          </p:nvPr>
        </p:nvSpPr>
        <p:spPr/>
        <p:txBody>
          <a:bodyPr>
            <a:normAutofit lnSpcReduction="10000"/>
          </a:bodyPr>
          <a:lstStyle/>
          <a:p>
            <a:pPr algn="just"/>
            <a:r>
              <a:rPr lang="fr-FR" dirty="0"/>
              <a:t>Appel à projets </a:t>
            </a:r>
            <a:r>
              <a:rPr lang="fr-FR" b="1" dirty="0"/>
              <a:t>DUNE (Développement d’universités numériques expérimentales) </a:t>
            </a:r>
            <a:r>
              <a:rPr lang="fr-FR" dirty="0"/>
              <a:t>au titre du programme d’Investissements d’avenir, géré par l’Agence Nationale de la Recherche (A.N.R.).</a:t>
            </a:r>
          </a:p>
          <a:p>
            <a:pPr algn="just"/>
            <a:endParaRPr lang="fr-FR" dirty="0"/>
          </a:p>
          <a:p>
            <a:pPr algn="just"/>
            <a:r>
              <a:rPr lang="fr-FR" dirty="0"/>
              <a:t>Collaboration entre l’Université Rennes 2, l’Université Rennes 1 et l’alliance Rennes-Tech, formée de 8 grandes écoles publiques, pour </a:t>
            </a:r>
            <a:r>
              <a:rPr lang="fr-FR" b="1" dirty="0"/>
              <a:t>« accélérer le développement de projets de la transformation numérique ; opérer une bascule dans l’appropriation et l’utilisation des outils numériques parmi les enseignants et les étudiants » </a:t>
            </a:r>
          </a:p>
          <a:p>
            <a:pPr marL="0" indent="0" algn="just">
              <a:buNone/>
            </a:pPr>
            <a:endParaRPr lang="fr-FR" dirty="0"/>
          </a:p>
          <a:p>
            <a:pPr algn="just"/>
            <a:r>
              <a:rPr lang="fr-FR" b="1" dirty="0"/>
              <a:t>« création et étude d’un écosystème associant, de façon coordonnée, itérative et réflexive, innovation pédagogique et recherche »</a:t>
            </a:r>
          </a:p>
          <a:p>
            <a:pPr marL="0" indent="0" algn="just">
              <a:buNone/>
            </a:pPr>
            <a:r>
              <a:rPr lang="fr-FR" dirty="0"/>
              <a:t>    (extraits du projet rennais déposé à l’ANR, 11.08.2016 )</a:t>
            </a:r>
          </a:p>
        </p:txBody>
      </p:sp>
    </p:spTree>
    <p:extLst>
      <p:ext uri="{BB962C8B-B14F-4D97-AF65-F5344CB8AC3E}">
        <p14:creationId xmlns:p14="http://schemas.microsoft.com/office/powerpoint/2010/main" val="14395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B743E-AC6E-C246-AC75-F5A1B4470C51}"/>
              </a:ext>
            </a:extLst>
          </p:cNvPr>
          <p:cNvSpPr>
            <a:spLocks noGrp="1"/>
          </p:cNvSpPr>
          <p:nvPr>
            <p:ph type="title" idx="4294967295"/>
          </p:nvPr>
        </p:nvSpPr>
        <p:spPr>
          <a:xfrm>
            <a:off x="0" y="1123950"/>
            <a:ext cx="3067050" cy="1544638"/>
          </a:xfrm>
        </p:spPr>
        <p:txBody>
          <a:bodyPr>
            <a:normAutofit fontScale="90000"/>
          </a:bodyPr>
          <a:lstStyle/>
          <a:p>
            <a:r>
              <a:rPr lang="fr-FR" sz="3200" dirty="0"/>
              <a:t>Structuration de DESIR et acteurs mobilisés </a:t>
            </a:r>
            <a:br>
              <a:rPr lang="fr-FR" sz="3200" dirty="0"/>
            </a:br>
            <a:endParaRPr lang="fr-FR" sz="3200" dirty="0"/>
          </a:p>
        </p:txBody>
      </p:sp>
      <p:sp>
        <p:nvSpPr>
          <p:cNvPr id="10" name="ZoneTexte 9">
            <a:extLst>
              <a:ext uri="{FF2B5EF4-FFF2-40B4-BE49-F238E27FC236}">
                <a16:creationId xmlns:a16="http://schemas.microsoft.com/office/drawing/2014/main" id="{D743106F-235F-2342-A697-EFD3D7B9D8BC}"/>
              </a:ext>
            </a:extLst>
          </p:cNvPr>
          <p:cNvSpPr txBox="1"/>
          <p:nvPr/>
        </p:nvSpPr>
        <p:spPr>
          <a:xfrm>
            <a:off x="4581380" y="6300913"/>
            <a:ext cx="3647152" cy="338554"/>
          </a:xfrm>
          <a:prstGeom prst="rect">
            <a:avLst/>
          </a:prstGeom>
          <a:noFill/>
        </p:spPr>
        <p:txBody>
          <a:bodyPr wrap="none" rtlCol="0">
            <a:spAutoFit/>
          </a:bodyPr>
          <a:lstStyle/>
          <a:p>
            <a:r>
              <a:rPr lang="fr-FR" sz="1600" b="1" dirty="0"/>
              <a:t>Ecosystème DESIR et acteurs mobilisés</a:t>
            </a:r>
          </a:p>
        </p:txBody>
      </p:sp>
      <p:pic>
        <p:nvPicPr>
          <p:cNvPr id="8" name="Image 7">
            <a:extLst>
              <a:ext uri="{FF2B5EF4-FFF2-40B4-BE49-F238E27FC236}">
                <a16:creationId xmlns:a16="http://schemas.microsoft.com/office/drawing/2014/main" id="{42657996-5C86-7740-80C9-A8BE47CDB9E7}"/>
              </a:ext>
            </a:extLst>
          </p:cNvPr>
          <p:cNvPicPr>
            <a:picLocks noChangeAspect="1"/>
          </p:cNvPicPr>
          <p:nvPr/>
        </p:nvPicPr>
        <p:blipFill>
          <a:blip r:embed="rId3"/>
          <a:stretch>
            <a:fillRect/>
          </a:stretch>
        </p:blipFill>
        <p:spPr>
          <a:xfrm>
            <a:off x="587110" y="751726"/>
            <a:ext cx="10749681" cy="5549187"/>
          </a:xfrm>
          <a:prstGeom prst="rect">
            <a:avLst/>
          </a:prstGeom>
        </p:spPr>
      </p:pic>
      <p:sp>
        <p:nvSpPr>
          <p:cNvPr id="3" name="ZoneTexte 2">
            <a:extLst>
              <a:ext uri="{FF2B5EF4-FFF2-40B4-BE49-F238E27FC236}">
                <a16:creationId xmlns:a16="http://schemas.microsoft.com/office/drawing/2014/main" id="{D96FEAD4-160A-1149-AE06-057DF6CA5786}"/>
              </a:ext>
            </a:extLst>
          </p:cNvPr>
          <p:cNvSpPr txBox="1"/>
          <p:nvPr/>
        </p:nvSpPr>
        <p:spPr>
          <a:xfrm>
            <a:off x="855407" y="166951"/>
            <a:ext cx="10213088" cy="584775"/>
          </a:xfrm>
          <a:prstGeom prst="rect">
            <a:avLst/>
          </a:prstGeom>
          <a:noFill/>
        </p:spPr>
        <p:txBody>
          <a:bodyPr wrap="square" rtlCol="0">
            <a:spAutoFit/>
          </a:bodyPr>
          <a:lstStyle/>
          <a:p>
            <a:pPr algn="ctr"/>
            <a:r>
              <a:rPr lang="fr-FR" sz="3200" b="1" dirty="0"/>
              <a:t>Structuration du projet DESIR </a:t>
            </a:r>
          </a:p>
        </p:txBody>
      </p:sp>
    </p:spTree>
    <p:extLst>
      <p:ext uri="{BB962C8B-B14F-4D97-AF65-F5344CB8AC3E}">
        <p14:creationId xmlns:p14="http://schemas.microsoft.com/office/powerpoint/2010/main" val="403199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BFA5C-20BD-A84E-B6F5-A67CD434B9F5}"/>
              </a:ext>
            </a:extLst>
          </p:cNvPr>
          <p:cNvSpPr>
            <a:spLocks noGrp="1"/>
          </p:cNvSpPr>
          <p:nvPr>
            <p:ph type="title"/>
          </p:nvPr>
        </p:nvSpPr>
        <p:spPr/>
        <p:txBody>
          <a:bodyPr/>
          <a:lstStyle/>
          <a:p>
            <a:r>
              <a:rPr lang="fr-FR" dirty="0"/>
              <a:t>Les projets AMI comme lieux privilégiés de l’étude </a:t>
            </a:r>
            <a:r>
              <a:rPr lang="fr-FR" i="1" dirty="0"/>
              <a:t>in vivo</a:t>
            </a:r>
            <a:endParaRPr lang="fr-FR" dirty="0"/>
          </a:p>
        </p:txBody>
      </p:sp>
      <p:sp>
        <p:nvSpPr>
          <p:cNvPr id="3" name="Espace réservé du contenu 2">
            <a:extLst>
              <a:ext uri="{FF2B5EF4-FFF2-40B4-BE49-F238E27FC236}">
                <a16:creationId xmlns:a16="http://schemas.microsoft.com/office/drawing/2014/main" id="{60DA76F6-A8EF-C747-B1D7-FD76F2E215C7}"/>
              </a:ext>
            </a:extLst>
          </p:cNvPr>
          <p:cNvSpPr>
            <a:spLocks noGrp="1"/>
          </p:cNvSpPr>
          <p:nvPr>
            <p:ph idx="1"/>
          </p:nvPr>
        </p:nvSpPr>
        <p:spPr/>
        <p:txBody>
          <a:bodyPr/>
          <a:lstStyle/>
          <a:p>
            <a:pPr marL="0" indent="0" algn="just">
              <a:buNone/>
            </a:pPr>
            <a:endParaRPr lang="fr-FR" dirty="0"/>
          </a:p>
          <a:p>
            <a:pPr algn="just"/>
            <a:endParaRPr lang="fr-FR" dirty="0"/>
          </a:p>
          <a:p>
            <a:pPr algn="just"/>
            <a:endParaRPr lang="fr-FR" dirty="0"/>
          </a:p>
          <a:p>
            <a:pPr marL="0" indent="0" algn="just">
              <a:buNone/>
            </a:pPr>
            <a:endParaRPr lang="fr-FR" dirty="0"/>
          </a:p>
        </p:txBody>
      </p:sp>
      <p:graphicFrame>
        <p:nvGraphicFramePr>
          <p:cNvPr id="4" name="Diagramme 3">
            <a:extLst>
              <a:ext uri="{FF2B5EF4-FFF2-40B4-BE49-F238E27FC236}">
                <a16:creationId xmlns:a16="http://schemas.microsoft.com/office/drawing/2014/main" id="{915E7E33-6322-B547-A5E5-4C77DFD0934D}"/>
              </a:ext>
            </a:extLst>
          </p:cNvPr>
          <p:cNvGraphicFramePr/>
          <p:nvPr>
            <p:extLst>
              <p:ext uri="{D42A27DB-BD31-4B8C-83A1-F6EECF244321}">
                <p14:modId xmlns:p14="http://schemas.microsoft.com/office/powerpoint/2010/main" val="4160244111"/>
              </p:ext>
            </p:extLst>
          </p:nvPr>
        </p:nvGraphicFramePr>
        <p:xfrm>
          <a:off x="4083986" y="244334"/>
          <a:ext cx="6885763" cy="3801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E27953CE-5613-0D49-8800-B0935130F517}"/>
              </a:ext>
            </a:extLst>
          </p:cNvPr>
          <p:cNvSpPr txBox="1"/>
          <p:nvPr/>
        </p:nvSpPr>
        <p:spPr>
          <a:xfrm>
            <a:off x="3869268" y="4467070"/>
            <a:ext cx="7315200" cy="1938992"/>
          </a:xfrm>
          <a:prstGeom prst="rect">
            <a:avLst/>
          </a:prstGeom>
          <a:noFill/>
        </p:spPr>
        <p:txBody>
          <a:bodyPr wrap="square" rtlCol="0">
            <a:spAutoFit/>
          </a:bodyPr>
          <a:lstStyle/>
          <a:p>
            <a:pPr marL="285750" indent="-285750" algn="just">
              <a:buFont typeface="Wingdings" pitchFamily="2" charset="2"/>
              <a:buChar char="Ø"/>
            </a:pPr>
            <a:r>
              <a:rPr lang="fr-FR" sz="2400" dirty="0"/>
              <a:t> Observation des rencontres entre ingénieurs pédagogiques et équipes enseignantes des projets durant la phase de conception (janvier à juin 2018)</a:t>
            </a:r>
          </a:p>
          <a:p>
            <a:pPr algn="just"/>
            <a:endParaRPr lang="fr-FR" sz="2400" dirty="0"/>
          </a:p>
          <a:p>
            <a:pPr marL="285750" indent="-285750" algn="just">
              <a:buFont typeface="Wingdings" pitchFamily="2" charset="2"/>
              <a:buChar char="Ø"/>
            </a:pPr>
            <a:r>
              <a:rPr lang="fr-FR" sz="2400" dirty="0"/>
              <a:t>Entretiens en cours avec les porteurs de projets</a:t>
            </a:r>
          </a:p>
        </p:txBody>
      </p:sp>
    </p:spTree>
    <p:extLst>
      <p:ext uri="{BB962C8B-B14F-4D97-AF65-F5344CB8AC3E}">
        <p14:creationId xmlns:p14="http://schemas.microsoft.com/office/powerpoint/2010/main" val="32695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023C8-CA06-FE4C-B192-1964195B5C69}"/>
              </a:ext>
            </a:extLst>
          </p:cNvPr>
          <p:cNvSpPr>
            <a:spLocks noGrp="1"/>
          </p:cNvSpPr>
          <p:nvPr>
            <p:ph type="title"/>
          </p:nvPr>
        </p:nvSpPr>
        <p:spPr/>
        <p:txBody>
          <a:bodyPr/>
          <a:lstStyle/>
          <a:p>
            <a:r>
              <a:rPr lang="fr-FR" dirty="0"/>
              <a:t>Premières observations, constats et hypothèses</a:t>
            </a:r>
          </a:p>
        </p:txBody>
      </p:sp>
      <p:sp>
        <p:nvSpPr>
          <p:cNvPr id="3" name="Espace réservé du contenu 2">
            <a:extLst>
              <a:ext uri="{FF2B5EF4-FFF2-40B4-BE49-F238E27FC236}">
                <a16:creationId xmlns:a16="http://schemas.microsoft.com/office/drawing/2014/main" id="{83EE38C0-9DFC-3A4E-90D2-B78EF71FFD29}"/>
              </a:ext>
            </a:extLst>
          </p:cNvPr>
          <p:cNvSpPr>
            <a:spLocks noGrp="1"/>
          </p:cNvSpPr>
          <p:nvPr>
            <p:ph idx="1"/>
          </p:nvPr>
        </p:nvSpPr>
        <p:spPr>
          <a:xfrm>
            <a:off x="3869268" y="864107"/>
            <a:ext cx="7315200" cy="5724951"/>
          </a:xfrm>
        </p:spPr>
        <p:txBody>
          <a:bodyPr>
            <a:normAutofit/>
          </a:bodyPr>
          <a:lstStyle/>
          <a:p>
            <a:pPr algn="just"/>
            <a:r>
              <a:rPr lang="fr-FR" dirty="0"/>
              <a:t>Hybridation pour </a:t>
            </a:r>
            <a:r>
              <a:rPr lang="fr-FR" b="1" dirty="0"/>
              <a:t>15 des projets AMI1</a:t>
            </a:r>
          </a:p>
          <a:p>
            <a:pPr marL="0" indent="0" algn="just">
              <a:buNone/>
            </a:pPr>
            <a:endParaRPr lang="fr-FR" dirty="0"/>
          </a:p>
          <a:p>
            <a:pPr algn="just"/>
            <a:r>
              <a:rPr lang="fr-FR" dirty="0"/>
              <a:t>La question du lien entre activités présentielles et </a:t>
            </a:r>
            <a:r>
              <a:rPr lang="fr-FR" dirty="0" err="1"/>
              <a:t>distantielles</a:t>
            </a:r>
            <a:r>
              <a:rPr lang="fr-FR" dirty="0"/>
              <a:t> quasi inexistante dans les échanges observés</a:t>
            </a:r>
          </a:p>
          <a:p>
            <a:pPr algn="just"/>
            <a:endParaRPr lang="fr-FR" dirty="0"/>
          </a:p>
          <a:p>
            <a:pPr algn="just"/>
            <a:r>
              <a:rPr lang="fr-FR" dirty="0"/>
              <a:t>1</a:t>
            </a:r>
            <a:r>
              <a:rPr lang="fr-FR" baseline="30000" dirty="0"/>
              <a:t>ère</a:t>
            </a:r>
            <a:r>
              <a:rPr lang="fr-FR" dirty="0"/>
              <a:t> hypothèse : l’appropriation de nouveaux outils par les enseignants est coûteuse et amène à une mise en suspens du questionnement didactique</a:t>
            </a:r>
          </a:p>
          <a:p>
            <a:pPr algn="just"/>
            <a:r>
              <a:rPr lang="fr-FR" dirty="0"/>
              <a:t>2</a:t>
            </a:r>
            <a:r>
              <a:rPr lang="fr-FR" baseline="30000" dirty="0"/>
              <a:t>ème</a:t>
            </a:r>
            <a:r>
              <a:rPr lang="fr-FR" dirty="0"/>
              <a:t> hypothèse : une conception de l’enseignement comme succession de présentation d’objets de savoir  </a:t>
            </a:r>
          </a:p>
          <a:p>
            <a:pPr algn="just"/>
            <a:r>
              <a:rPr lang="fr-FR" dirty="0"/>
              <a:t>3</a:t>
            </a:r>
            <a:r>
              <a:rPr lang="fr-FR" baseline="30000" dirty="0"/>
              <a:t>ème</a:t>
            </a:r>
            <a:r>
              <a:rPr lang="fr-FR" dirty="0"/>
              <a:t> hypothèse : l’étudiant fera le lien entre ces différentes expériences</a:t>
            </a:r>
          </a:p>
          <a:p>
            <a:pPr algn="just"/>
            <a:endParaRPr lang="fr-FR" dirty="0"/>
          </a:p>
          <a:p>
            <a:pPr algn="just"/>
            <a:endParaRPr lang="fr-FR" dirty="0"/>
          </a:p>
        </p:txBody>
      </p:sp>
    </p:spTree>
    <p:extLst>
      <p:ext uri="{BB962C8B-B14F-4D97-AF65-F5344CB8AC3E}">
        <p14:creationId xmlns:p14="http://schemas.microsoft.com/office/powerpoint/2010/main" val="24940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56E31-BE5A-0E43-9068-F2F6F10B3EAF}"/>
              </a:ext>
            </a:extLst>
          </p:cNvPr>
          <p:cNvSpPr>
            <a:spLocks noGrp="1"/>
          </p:cNvSpPr>
          <p:nvPr>
            <p:ph type="title"/>
          </p:nvPr>
        </p:nvSpPr>
        <p:spPr/>
        <p:txBody>
          <a:bodyPr>
            <a:normAutofit/>
          </a:bodyPr>
          <a:lstStyle/>
          <a:p>
            <a:r>
              <a:rPr lang="fr-FR" sz="2800" dirty="0"/>
              <a:t>Problématisation</a:t>
            </a:r>
          </a:p>
        </p:txBody>
      </p:sp>
      <p:sp>
        <p:nvSpPr>
          <p:cNvPr id="3" name="Espace réservé du contenu 2">
            <a:extLst>
              <a:ext uri="{FF2B5EF4-FFF2-40B4-BE49-F238E27FC236}">
                <a16:creationId xmlns:a16="http://schemas.microsoft.com/office/drawing/2014/main" id="{A1DD15FF-C018-7348-AD8E-40B4A90C3E13}"/>
              </a:ext>
            </a:extLst>
          </p:cNvPr>
          <p:cNvSpPr>
            <a:spLocks noGrp="1"/>
          </p:cNvSpPr>
          <p:nvPr>
            <p:ph idx="1"/>
          </p:nvPr>
        </p:nvSpPr>
        <p:spPr/>
        <p:txBody>
          <a:bodyPr/>
          <a:lstStyle/>
          <a:p>
            <a:pPr algn="just">
              <a:buFont typeface="Wingdings" pitchFamily="2" charset="2"/>
              <a:buChar char="Ø"/>
            </a:pPr>
            <a:r>
              <a:rPr lang="fr-FR" dirty="0"/>
              <a:t> Quelle « continuité de l’expérience » (Dewey, 1968/2011)</a:t>
            </a:r>
            <a:br>
              <a:rPr lang="fr-FR" dirty="0"/>
            </a:br>
            <a:r>
              <a:rPr lang="fr-FR" dirty="0"/>
              <a:t>des étudiants dans les processus d’apprentissage  ? </a:t>
            </a:r>
          </a:p>
          <a:p>
            <a:pPr algn="just">
              <a:buFont typeface="Wingdings" pitchFamily="2" charset="2"/>
              <a:buChar char="Ø"/>
            </a:pPr>
            <a:r>
              <a:rPr lang="fr-FR" dirty="0"/>
              <a:t> Quelle prise en charge d’une « continuité didactique » (</a:t>
            </a:r>
            <a:r>
              <a:rPr lang="fr-FR" dirty="0" err="1"/>
              <a:t>Joffredo</a:t>
            </a:r>
            <a:r>
              <a:rPr lang="fr-FR" dirty="0"/>
              <a:t>-Lebrun, 2016) entre </a:t>
            </a:r>
            <a:r>
              <a:rPr lang="fr-FR" dirty="0" err="1"/>
              <a:t>distantiel</a:t>
            </a:r>
            <a:r>
              <a:rPr lang="fr-FR" dirty="0"/>
              <a:t> et présentiel dans la conception des dispositifs d’hybridation ?</a:t>
            </a:r>
          </a:p>
          <a:p>
            <a:pPr marL="0" indent="0" algn="just">
              <a:buNone/>
            </a:pPr>
            <a:endParaRPr lang="fr-FR" dirty="0"/>
          </a:p>
          <a:p>
            <a:pPr algn="just"/>
            <a:r>
              <a:rPr lang="fr-FR" u="sng" dirty="0"/>
              <a:t>Plus largement, dans le cadre du projet DESIR : </a:t>
            </a:r>
          </a:p>
          <a:p>
            <a:pPr algn="just">
              <a:buFont typeface="Wingdings" pitchFamily="2" charset="2"/>
              <a:buChar char="Ø"/>
            </a:pPr>
            <a:r>
              <a:rPr lang="fr-FR" dirty="0"/>
              <a:t>  Comment accompagner ces processus d’hybridation en portant attention à cet enjeu de continuité ? </a:t>
            </a:r>
          </a:p>
          <a:p>
            <a:pPr algn="just">
              <a:buFont typeface="Wingdings" pitchFamily="2" charset="2"/>
              <a:buChar char="Ø"/>
            </a:pPr>
            <a:r>
              <a:rPr lang="fr-FR" dirty="0"/>
              <a:t> Comment la recherche peut partager avec les ingénieurs pédagogiques et les enseignants cette question pour contribuer à une conscientisation et à une transformation des pratiques ?</a:t>
            </a:r>
          </a:p>
        </p:txBody>
      </p:sp>
    </p:spTree>
    <p:extLst>
      <p:ext uri="{BB962C8B-B14F-4D97-AF65-F5344CB8AC3E}">
        <p14:creationId xmlns:p14="http://schemas.microsoft.com/office/powerpoint/2010/main" val="34689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08E67-E6E6-A448-A7E4-B2A95FEF20B4}"/>
              </a:ext>
            </a:extLst>
          </p:cNvPr>
          <p:cNvSpPr>
            <a:spLocks noGrp="1"/>
          </p:cNvSpPr>
          <p:nvPr>
            <p:ph type="ctrTitle"/>
          </p:nvPr>
        </p:nvSpPr>
        <p:spPr>
          <a:xfrm>
            <a:off x="1069848" y="1298448"/>
            <a:ext cx="7315200" cy="4645152"/>
          </a:xfrm>
        </p:spPr>
        <p:txBody>
          <a:bodyPr>
            <a:normAutofit fontScale="90000"/>
          </a:bodyPr>
          <a:lstStyle/>
          <a:p>
            <a:pPr algn="ctr"/>
            <a:r>
              <a:rPr lang="fr-FR" sz="4400" dirty="0"/>
              <a:t>2° </a:t>
            </a:r>
            <a:br>
              <a:rPr lang="fr-FR" sz="4400" dirty="0"/>
            </a:br>
            <a:br>
              <a:rPr lang="fr-FR" sz="4400" dirty="0"/>
            </a:br>
            <a:r>
              <a:rPr lang="fr-FR" sz="4400" dirty="0"/>
              <a:t>L’exemple de l’accompagnement du projet APC DFG SO2</a:t>
            </a:r>
            <a:br>
              <a:rPr lang="fr-FR" sz="4400" dirty="0"/>
            </a:br>
            <a:br>
              <a:rPr lang="fr-FR" sz="4400" dirty="0"/>
            </a:br>
            <a:r>
              <a:rPr lang="fr-FR" sz="3600" dirty="0"/>
              <a:t>Approche par Compétence en Diplôme de Formation Générale de Sciences Odontologiques de 2</a:t>
            </a:r>
            <a:r>
              <a:rPr lang="fr-FR" sz="3600" baseline="30000" dirty="0"/>
              <a:t>nde</a:t>
            </a:r>
            <a:r>
              <a:rPr lang="fr-FR" sz="3600" dirty="0"/>
              <a:t> année</a:t>
            </a:r>
            <a:br>
              <a:rPr lang="fr-FR" sz="4400" dirty="0"/>
            </a:br>
            <a:endParaRPr lang="fr-FR" sz="4400" dirty="0"/>
          </a:p>
        </p:txBody>
      </p:sp>
    </p:spTree>
    <p:extLst>
      <p:ext uri="{BB962C8B-B14F-4D97-AF65-F5344CB8AC3E}">
        <p14:creationId xmlns:p14="http://schemas.microsoft.com/office/powerpoint/2010/main" val="147565354"/>
      </p:ext>
    </p:extLst>
  </p:cSld>
  <p:clrMapOvr>
    <a:masterClrMapping/>
  </p:clrMapOvr>
</p:sld>
</file>

<file path=ppt/theme/theme1.xml><?xml version="1.0" encoding="utf-8"?>
<a:theme xmlns:a="http://schemas.openxmlformats.org/drawingml/2006/main" name="Cadr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dr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1274</Words>
  <Application>Microsoft Macintosh PowerPoint</Application>
  <PresentationFormat>Grand écran</PresentationFormat>
  <Paragraphs>183</Paragraphs>
  <Slides>24</Slides>
  <Notes>12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Arial</vt:lpstr>
      <vt:lpstr>Calibri</vt:lpstr>
      <vt:lpstr>Calibri Light</vt:lpstr>
      <vt:lpstr>Corbel</vt:lpstr>
      <vt:lpstr>Symbol</vt:lpstr>
      <vt:lpstr>Wingdings</vt:lpstr>
      <vt:lpstr>Wingdings 2</vt:lpstr>
      <vt:lpstr>Cadre</vt:lpstr>
      <vt:lpstr>Thème Office</vt:lpstr>
      <vt:lpstr>Accompagner  les pratiques d’hybridation dans l’enseignement supérieur.  L’exemple du projet DESIR  (Développement d’un enseignement supérieur innovant à Rennes) comme recherche-action-formation </vt:lpstr>
      <vt:lpstr>Plan de la présentation</vt:lpstr>
      <vt:lpstr>1°   Contexte et problématisation   Premières observations des situations d’hybridation au sein du projet DESIR</vt:lpstr>
      <vt:lpstr>DESIR  envisagé comme écosystème d’innovation</vt:lpstr>
      <vt:lpstr>Structuration de DESIR et acteurs mobilisés  </vt:lpstr>
      <vt:lpstr>Les projets AMI comme lieux privilégiés de l’étude in vivo</vt:lpstr>
      <vt:lpstr>Premières observations, constats et hypothèses</vt:lpstr>
      <vt:lpstr>Problématisation</vt:lpstr>
      <vt:lpstr>2°   L’exemple de l’accompagnement du projet APC DFG SO2  Approche par Compétence en Diplôme de Formation Générale de Sciences Odontologiques de 2nde année </vt:lpstr>
      <vt:lpstr>Eléments de contexte</vt:lpstr>
      <vt:lpstr>Problématiques, constats et objectifs</vt:lpstr>
      <vt:lpstr>Situation de départ</vt:lpstr>
      <vt:lpstr>Vers une vision intégratrice, combinatoire et développementale : l’APC </vt:lpstr>
      <vt:lpstr>Présentation PowerPoint</vt:lpstr>
      <vt:lpstr>Présentation PowerPoint</vt:lpstr>
      <vt:lpstr>Présentation PowerPoint</vt:lpstr>
      <vt:lpstr>Présentation PowerPoint</vt:lpstr>
      <vt:lpstr>Présentation PowerPoint</vt:lpstr>
      <vt:lpstr>Construire la continuité, du lien entre…</vt:lpstr>
      <vt:lpstr>3°   Quelles opportunités ?  Quelles perspectives ?  dans le cadre du projet DESIR   </vt:lpstr>
      <vt:lpstr>Opportunités </vt:lpstr>
      <vt:lpstr>Perspectives à formaliser  </vt:lpstr>
      <vt:lpstr>Merci pour votre attention</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Accompagner  les pratiques d’hybridation dans l’enseignement supérieur. L’exemple du projet DESIR comme recherche-action-formation  18 Janvier 2019</dc:title>
  <dc:creator>Utilisateur Microsoft Office</dc:creator>
  <cp:lastModifiedBy>Utilisateur Microsoft Office</cp:lastModifiedBy>
  <cp:revision>137</cp:revision>
  <dcterms:created xsi:type="dcterms:W3CDTF">2019-01-14T10:17:22Z</dcterms:created>
  <dcterms:modified xsi:type="dcterms:W3CDTF">2019-01-18T09:07:20Z</dcterms:modified>
</cp:coreProperties>
</file>